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4"/>
  </p:notesMasterIdLst>
  <p:handoutMasterIdLst>
    <p:handoutMasterId r:id="rId55"/>
  </p:handoutMasterIdLst>
  <p:sldIdLst>
    <p:sldId id="286" r:id="rId6"/>
    <p:sldId id="256" r:id="rId7"/>
    <p:sldId id="260" r:id="rId8"/>
    <p:sldId id="314" r:id="rId9"/>
    <p:sldId id="316" r:id="rId10"/>
    <p:sldId id="319" r:id="rId11"/>
    <p:sldId id="258" r:id="rId12"/>
    <p:sldId id="270" r:id="rId13"/>
    <p:sldId id="271" r:id="rId14"/>
    <p:sldId id="272" r:id="rId15"/>
    <p:sldId id="273" r:id="rId16"/>
    <p:sldId id="274" r:id="rId17"/>
    <p:sldId id="275" r:id="rId18"/>
    <p:sldId id="287" r:id="rId19"/>
    <p:sldId id="276" r:id="rId20"/>
    <p:sldId id="277" r:id="rId21"/>
    <p:sldId id="279" r:id="rId22"/>
    <p:sldId id="282" r:id="rId23"/>
    <p:sldId id="300" r:id="rId24"/>
    <p:sldId id="280" r:id="rId25"/>
    <p:sldId id="278" r:id="rId26"/>
    <p:sldId id="292" r:id="rId27"/>
    <p:sldId id="301" r:id="rId28"/>
    <p:sldId id="302" r:id="rId29"/>
    <p:sldId id="305" r:id="rId30"/>
    <p:sldId id="303" r:id="rId31"/>
    <p:sldId id="317" r:id="rId32"/>
    <p:sldId id="321" r:id="rId33"/>
    <p:sldId id="318" r:id="rId34"/>
    <p:sldId id="320" r:id="rId35"/>
    <p:sldId id="284" r:id="rId36"/>
    <p:sldId id="290" r:id="rId37"/>
    <p:sldId id="306" r:id="rId38"/>
    <p:sldId id="307" r:id="rId39"/>
    <p:sldId id="288" r:id="rId40"/>
    <p:sldId id="289" r:id="rId41"/>
    <p:sldId id="291" r:id="rId42"/>
    <p:sldId id="293" r:id="rId43"/>
    <p:sldId id="296" r:id="rId44"/>
    <p:sldId id="294" r:id="rId45"/>
    <p:sldId id="295" r:id="rId46"/>
    <p:sldId id="297" r:id="rId47"/>
    <p:sldId id="298" r:id="rId48"/>
    <p:sldId id="313" r:id="rId49"/>
    <p:sldId id="308" r:id="rId50"/>
    <p:sldId id="323" r:id="rId51"/>
    <p:sldId id="311" r:id="rId52"/>
    <p:sldId id="310"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505566"/>
    <a:srgbClr val="A6A8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674" autoAdjust="0"/>
    <p:restoredTop sz="65234" autoAdjust="0"/>
  </p:normalViewPr>
  <p:slideViewPr>
    <p:cSldViewPr snapToGrid="0">
      <p:cViewPr varScale="1">
        <p:scale>
          <a:sx n="46" d="100"/>
          <a:sy n="46" d="100"/>
        </p:scale>
        <p:origin x="696" y="4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3" d="100"/>
          <a:sy n="123" d="100"/>
        </p:scale>
        <p:origin x="243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handoutMaster" Target="handoutMasters/handoutMaster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1.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090A9A-5B1D-4B99-AC5A-EF9ED5269981}" type="datetimeFigureOut">
              <a:rPr lang="en-US" smtClean="0"/>
              <a:t>2017-06-06</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1A19E9-0ACA-4CBC-B363-72C6793110E1}" type="slidenum">
              <a:rPr lang="en-US" smtClean="0"/>
              <a:t>‹#›</a:t>
            </a:fld>
            <a:endParaRPr lang="en-US"/>
          </a:p>
        </p:txBody>
      </p:sp>
    </p:spTree>
    <p:extLst>
      <p:ext uri="{BB962C8B-B14F-4D97-AF65-F5344CB8AC3E}">
        <p14:creationId xmlns:p14="http://schemas.microsoft.com/office/powerpoint/2010/main" val="248151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A4192-E96D-405A-BEA1-DA131F525FC5}" type="datetimeFigureOut">
              <a:rPr lang="en-US" smtClean="0"/>
              <a:t>2017-06-06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F8C0C-9FB0-4B9A-8A61-B7006FBC14EC}" type="slidenum">
              <a:rPr lang="en-US" smtClean="0"/>
              <a:t>‹#›</a:t>
            </a:fld>
            <a:endParaRPr lang="en-US"/>
          </a:p>
        </p:txBody>
      </p:sp>
    </p:spTree>
    <p:extLst>
      <p:ext uri="{BB962C8B-B14F-4D97-AF65-F5344CB8AC3E}">
        <p14:creationId xmlns:p14="http://schemas.microsoft.com/office/powerpoint/2010/main" val="294621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a:t>
            </a:fld>
            <a:endParaRPr lang="en-US"/>
          </a:p>
        </p:txBody>
      </p:sp>
    </p:spTree>
    <p:extLst>
      <p:ext uri="{BB962C8B-B14F-4D97-AF65-F5344CB8AC3E}">
        <p14:creationId xmlns:p14="http://schemas.microsoft.com/office/powerpoint/2010/main" val="2213708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functions that resemble mathematical</a:t>
            </a:r>
            <a:r>
              <a:rPr lang="en-US" baseline="0" dirty="0" smtClean="0"/>
              <a:t> functions </a:t>
            </a:r>
            <a:r>
              <a:rPr lang="en-US" dirty="0" smtClean="0"/>
              <a:t>is a </a:t>
            </a:r>
            <a:r>
              <a:rPr lang="en-US" b="1" dirty="0" smtClean="0"/>
              <a:t>design decision</a:t>
            </a:r>
            <a:r>
              <a:rPr lang="en-US" dirty="0" smtClean="0"/>
              <a:t> not an outcome or effect</a:t>
            </a:r>
            <a:r>
              <a:rPr lang="en-US" baseline="0" dirty="0" smtClean="0"/>
              <a:t> of Functional Programming</a:t>
            </a:r>
            <a:endParaRPr lang="en-US" dirty="0" smtClean="0"/>
          </a:p>
          <a:p>
            <a:r>
              <a:rPr lang="en-US" dirty="0" smtClean="0"/>
              <a:t>If we ensure that the result of a function doesn’t  vary according to anything that isn’t supplied as a parameter</a:t>
            </a:r>
          </a:p>
          <a:p>
            <a:r>
              <a:rPr lang="en-US" dirty="0" smtClean="0"/>
              <a:t>Doesn’t  alter any of the parameters that were supplied</a:t>
            </a:r>
          </a:p>
          <a:p>
            <a:r>
              <a:rPr lang="en-US" dirty="0" smtClean="0"/>
              <a:t>Doesn’t alter anything outside its scope,</a:t>
            </a:r>
          </a:p>
          <a:p>
            <a:r>
              <a:rPr lang="en-US" dirty="0" smtClean="0"/>
              <a:t>And thus</a:t>
            </a:r>
            <a:r>
              <a:rPr lang="en-US" baseline="0" dirty="0" smtClean="0"/>
              <a:t> t</a:t>
            </a:r>
            <a:r>
              <a:rPr lang="en-US" dirty="0" smtClean="0"/>
              <a:t>he result should always be the same for the same supplied parameters </a:t>
            </a:r>
          </a:p>
          <a:p>
            <a:r>
              <a:rPr lang="en-US" dirty="0" smtClean="0"/>
              <a:t>We are</a:t>
            </a:r>
            <a:r>
              <a:rPr lang="en-US" baseline="0" dirty="0" smtClean="0"/>
              <a:t> able </a:t>
            </a:r>
            <a:r>
              <a:rPr lang="en-US" dirty="0" smtClean="0"/>
              <a:t>use pure functions as basic units of abstraction</a:t>
            </a:r>
            <a:r>
              <a:rPr lang="en-US" baseline="0" dirty="0" smtClean="0"/>
              <a:t> – we are able to use a good deal of collective knowledge we’ve obtained from the field of mathematics about the properties of functions.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14</a:t>
            </a:fld>
            <a:endParaRPr lang="en-US"/>
          </a:p>
        </p:txBody>
      </p:sp>
    </p:spTree>
    <p:extLst>
      <p:ext uri="{BB962C8B-B14F-4D97-AF65-F5344CB8AC3E}">
        <p14:creationId xmlns:p14="http://schemas.microsoft.com/office/powerpoint/2010/main" val="2888427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Avoiding changing</a:t>
            </a:r>
            <a:r>
              <a:rPr lang="en-US" baseline="0" dirty="0" smtClean="0"/>
              <a:t> </a:t>
            </a:r>
            <a:r>
              <a:rPr lang="en-US" dirty="0" smtClean="0"/>
              <a:t>state</a:t>
            </a:r>
            <a:r>
              <a:rPr lang="en-US" baseline="0" dirty="0" smtClean="0"/>
              <a:t> and/or mutating data is a DESIGN DECISION not an EFFECT of functional programming.</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traditionally imperative programs contain variables that are actually references to memory locations which can be modified, so when you pass around a variable you need to understand the context of it's usage - </a:t>
            </a:r>
            <a:r>
              <a:rPr lang="en-US" b="1" dirty="0" smtClean="0"/>
              <a:t>this is where the complexity is introduced</a:t>
            </a:r>
            <a:endParaRPr lang="en-US" dirty="0" smtClean="0"/>
          </a:p>
          <a:p>
            <a:endParaRPr lang="en-US" dirty="0" smtClean="0"/>
          </a:p>
          <a:p>
            <a:r>
              <a:rPr lang="en-US" dirty="0" smtClean="0"/>
              <a:t>A note on my</a:t>
            </a:r>
            <a:r>
              <a:rPr lang="en-US" baseline="0" dirty="0" smtClean="0"/>
              <a:t> talk – I’m going to probably call a Haskell constant a variable – I’m programmed to call something I assign a value to a variable. Tsk</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32FF8C0C-9FB0-4B9A-8A61-B7006FBC14EC}" type="slidenum">
              <a:rPr lang="en-US" smtClean="0"/>
              <a:t>15</a:t>
            </a:fld>
            <a:endParaRPr lang="en-US"/>
          </a:p>
        </p:txBody>
      </p:sp>
    </p:spTree>
    <p:extLst>
      <p:ext uri="{BB962C8B-B14F-4D97-AF65-F5344CB8AC3E}">
        <p14:creationId xmlns:p14="http://schemas.microsoft.com/office/powerpoint/2010/main" val="2724643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Another design</a:t>
            </a:r>
            <a:r>
              <a:rPr lang="en-US" baseline="0" dirty="0" smtClean="0"/>
              <a:t>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Examples from the imperative world include </a:t>
            </a:r>
            <a:r>
              <a:rPr lang="en-US" dirty="0" err="1" smtClean="0"/>
              <a:t>Linq</a:t>
            </a:r>
            <a:r>
              <a:rPr lang="en-US" dirty="0" smtClean="0"/>
              <a:t> (</a:t>
            </a:r>
            <a:r>
              <a:rPr lang="en-US" dirty="0" err="1" smtClean="0"/>
              <a:t>.net</a:t>
            </a:r>
            <a:r>
              <a:rPr lang="en-US" dirty="0" smtClean="0"/>
              <a:t>), Bulk Data operations (java), List comprehensions (python, ruby), TSQL</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16</a:t>
            </a:fld>
            <a:endParaRPr lang="en-US"/>
          </a:p>
        </p:txBody>
      </p:sp>
    </p:spTree>
    <p:extLst>
      <p:ext uri="{BB962C8B-B14F-4D97-AF65-F5344CB8AC3E}">
        <p14:creationId xmlns:p14="http://schemas.microsoft.com/office/powerpoint/2010/main" val="379463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17</a:t>
            </a:fld>
            <a:endParaRPr lang="en-US"/>
          </a:p>
        </p:txBody>
      </p:sp>
    </p:spTree>
    <p:extLst>
      <p:ext uri="{BB962C8B-B14F-4D97-AF65-F5344CB8AC3E}">
        <p14:creationId xmlns:p14="http://schemas.microsoft.com/office/powerpoint/2010/main" val="396172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effects of a pure function are</a:t>
            </a:r>
            <a:r>
              <a:rPr lang="en-US" baseline="0" dirty="0" smtClean="0"/>
              <a:t> in the type signature.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18</a:t>
            </a:fld>
            <a:endParaRPr lang="en-US"/>
          </a:p>
        </p:txBody>
      </p:sp>
    </p:spTree>
    <p:extLst>
      <p:ext uri="{BB962C8B-B14F-4D97-AF65-F5344CB8AC3E}">
        <p14:creationId xmlns:p14="http://schemas.microsoft.com/office/powerpoint/2010/main" val="3724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Mutable state is why we don’t have the Lego building blocks we were promised – It’s </a:t>
            </a:r>
            <a:r>
              <a:rPr lang="en-US" baseline="0" dirty="0" err="1" smtClean="0"/>
              <a:t>verrrry</a:t>
            </a:r>
            <a:r>
              <a:rPr lang="en-US" baseline="0" dirty="0" smtClean="0"/>
              <a:t> difficult to build reusable code that has side effect because you have to manage and account for those side effects – if it has global mutable state and you want to reuse it you need to manage that global mutable state in new places.</a:t>
            </a:r>
          </a:p>
          <a:p>
            <a:endParaRPr lang="en-US" baseline="0" dirty="0" smtClean="0"/>
          </a:p>
          <a:p>
            <a:r>
              <a:rPr lang="en-US" baseline="0" dirty="0" smtClean="0"/>
              <a:t>From global variables to locals – the greater the scope the greater the interdependency you create. </a:t>
            </a:r>
          </a:p>
          <a:p>
            <a:endParaRPr lang="en-US" baseline="0" dirty="0" smtClean="0"/>
          </a:p>
          <a:p>
            <a:r>
              <a:rPr lang="en-US" baseline="0" dirty="0" smtClean="0"/>
              <a:t>The tendency when refactoring is to move mutable variables outward into larger scope</a:t>
            </a:r>
          </a:p>
          <a:p>
            <a:endParaRPr lang="en-US" baseline="0" dirty="0" smtClean="0"/>
          </a:p>
          <a:p>
            <a:r>
              <a:rPr lang="en-US" baseline="0" dirty="0" smtClean="0"/>
              <a:t>*with OO programming  you’re constantly fighting against the paradigm* maybe I’m disillusioned, but the OO design patterns are a failure like “telling people to eat right and exercise is a failure. It’s not wrong it’s just not getting done“</a:t>
            </a:r>
          </a:p>
          <a:p>
            <a:r>
              <a:rPr lang="en-US" baseline="0" dirty="0" smtClean="0"/>
              <a:t>We need to figure out a way to make a computer manage it so a human doesn’t have to.</a:t>
            </a:r>
          </a:p>
        </p:txBody>
      </p:sp>
      <p:sp>
        <p:nvSpPr>
          <p:cNvPr id="4" name="Slide Number Placeholder 3"/>
          <p:cNvSpPr>
            <a:spLocks noGrp="1"/>
          </p:cNvSpPr>
          <p:nvPr>
            <p:ph type="sldNum" sz="quarter" idx="10"/>
          </p:nvPr>
        </p:nvSpPr>
        <p:spPr/>
        <p:txBody>
          <a:bodyPr/>
          <a:lstStyle/>
          <a:p>
            <a:fld id="{32FF8C0C-9FB0-4B9A-8A61-B7006FBC14EC}" type="slidenum">
              <a:rPr lang="en-US" smtClean="0"/>
              <a:t>19</a:t>
            </a:fld>
            <a:endParaRPr lang="en-US"/>
          </a:p>
        </p:txBody>
      </p:sp>
    </p:spTree>
    <p:extLst>
      <p:ext uri="{BB962C8B-B14F-4D97-AF65-F5344CB8AC3E}">
        <p14:creationId xmlns:p14="http://schemas.microsoft.com/office/powerpoint/2010/main" val="201679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a:t>
            </a:r>
            <a:r>
              <a:rPr lang="en-US" baseline="0" dirty="0" smtClean="0"/>
              <a:t> going to read this whole slide to you – but this is the best explanation I found for what FP solves</a:t>
            </a:r>
          </a:p>
          <a:p>
            <a:r>
              <a:rPr lang="en-US" baseline="0" dirty="0" smtClean="0"/>
              <a:t>It gets to the heart of why I feel that OO programming is broken at it’s core – and when I say that I don’t mean to suggest it’s no good for anything – </a:t>
            </a:r>
          </a:p>
          <a:p>
            <a:r>
              <a:rPr lang="en-US" baseline="0" dirty="0" smtClean="0"/>
              <a:t>I work in it all day every day – I’ve built large systems with OO programming – it drives the world..</a:t>
            </a:r>
          </a:p>
          <a:p>
            <a:r>
              <a:rPr lang="en-US" baseline="0" dirty="0" smtClean="0"/>
              <a:t>But I see the problems with it and I think Functional Programming is the solution.</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20</a:t>
            </a:fld>
            <a:endParaRPr lang="en-US"/>
          </a:p>
        </p:txBody>
      </p:sp>
    </p:spTree>
    <p:extLst>
      <p:ext uri="{BB962C8B-B14F-4D97-AF65-F5344CB8AC3E}">
        <p14:creationId xmlns:p14="http://schemas.microsoft.com/office/powerpoint/2010/main" val="193417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Through</a:t>
            </a:r>
            <a:r>
              <a:rPr lang="en-US" baseline="0" dirty="0" smtClean="0"/>
              <a:t> the use of language design decisions we can reduce complexity by reducing the contextual load on the programmer</a:t>
            </a:r>
          </a:p>
          <a:p>
            <a:endParaRPr lang="en-US" baseline="0" dirty="0" smtClean="0"/>
          </a:p>
          <a:p>
            <a:r>
              <a:rPr lang="en-US" baseline="0" dirty="0" smtClean="0"/>
              <a:t>Mathematical functions allow for black-box reuse of code</a:t>
            </a:r>
          </a:p>
          <a:p>
            <a:endParaRPr lang="en-US" baseline="0" dirty="0" smtClean="0"/>
          </a:p>
          <a:p>
            <a:r>
              <a:rPr lang="en-US" baseline="0" dirty="0" smtClean="0"/>
              <a:t>Those functions can be used as building blocks to compose larger programs</a:t>
            </a:r>
          </a:p>
          <a:p>
            <a:endParaRPr lang="en-US" baseline="0" dirty="0" smtClean="0"/>
          </a:p>
          <a:p>
            <a:r>
              <a:rPr lang="en-US" baseline="0" dirty="0" smtClean="0"/>
              <a:t>Code without side effects is very reusable</a:t>
            </a:r>
          </a:p>
          <a:p>
            <a:endParaRPr lang="en-US" baseline="0" dirty="0" smtClean="0"/>
          </a:p>
          <a:p>
            <a:r>
              <a:rPr lang="en-US" baseline="0" dirty="0" smtClean="0"/>
              <a:t>Putting it all together you get code that is very malleable. </a:t>
            </a:r>
          </a:p>
          <a:p>
            <a:endParaRPr lang="en-US" baseline="0" dirty="0" smtClean="0"/>
          </a:p>
          <a:p>
            <a:r>
              <a:rPr lang="en-US" baseline="0" dirty="0" smtClean="0"/>
              <a:t>How many times have you (I) been in a situation that you have had to make radical changes to a system to accomplish something that seems like a very small change.</a:t>
            </a:r>
          </a:p>
          <a:p>
            <a:endParaRPr lang="en-US" baseline="0" dirty="0" smtClean="0"/>
          </a:p>
          <a:p>
            <a:r>
              <a:rPr lang="en-US" baseline="0" dirty="0" smtClean="0"/>
              <a:t>By it’s nature functional programs are resistant to this kind of problem - nothing is immune to bad design</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21</a:t>
            </a:fld>
            <a:endParaRPr lang="en-US"/>
          </a:p>
        </p:txBody>
      </p:sp>
    </p:spTree>
    <p:extLst>
      <p:ext uri="{BB962C8B-B14F-4D97-AF65-F5344CB8AC3E}">
        <p14:creationId xmlns:p14="http://schemas.microsoft.com/office/powerpoint/2010/main" val="302684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ability to easily compose functions encourages factoring functions for maintainability and code reuse. </a:t>
            </a:r>
          </a:p>
          <a:p>
            <a:r>
              <a:rPr lang="en-US" dirty="0" smtClean="0"/>
              <a:t>Developers embracing the FP design constraints combined those constraints to produce some interesting results. </a:t>
            </a:r>
          </a:p>
          <a:p>
            <a:endParaRPr lang="en-US" b="1" dirty="0" smtClean="0"/>
          </a:p>
          <a:p>
            <a:r>
              <a:rPr lang="en-US" b="0" dirty="0" smtClean="0"/>
              <a:t>What do I mean by the </a:t>
            </a:r>
            <a:r>
              <a:rPr lang="en-US" b="1" dirty="0" smtClean="0"/>
              <a:t>key to building general patterns? </a:t>
            </a:r>
            <a:r>
              <a:rPr lang="en-US" b="0" baseline="0" dirty="0" smtClean="0"/>
              <a:t>When we see patterns of behavior over and over in the things we do we want to extract that “pattern” and make it reusable in a generic way – for example: we often want to sort things. Now I learned bubble sorts and quick sort and other algorithms in school and I could spend my time and implement that quick sort every time I need something sorted or I can use a </a:t>
            </a:r>
            <a:r>
              <a:rPr lang="en-US" b="1" baseline="0" dirty="0" smtClean="0"/>
              <a:t>general pattern. </a:t>
            </a:r>
            <a:r>
              <a:rPr lang="en-US" b="0" baseline="0" dirty="0" smtClean="0"/>
              <a:t> In C# I would just call .Sort() on something that implemented </a:t>
            </a:r>
            <a:r>
              <a:rPr lang="en-US" b="0" baseline="0" dirty="0" err="1" smtClean="0"/>
              <a:t>IComparable</a:t>
            </a:r>
            <a:r>
              <a:rPr lang="en-US" b="0" baseline="0" dirty="0" smtClean="0"/>
              <a:t> or I would write in a single equality function that would plug into the .Sort() function and that would be it.</a:t>
            </a:r>
            <a:endParaRPr lang="en-US" b="1" dirty="0"/>
          </a:p>
        </p:txBody>
      </p:sp>
      <p:sp>
        <p:nvSpPr>
          <p:cNvPr id="4" name="Slide Number Placeholder 3"/>
          <p:cNvSpPr>
            <a:spLocks noGrp="1"/>
          </p:cNvSpPr>
          <p:nvPr>
            <p:ph type="sldNum" sz="quarter" idx="10"/>
          </p:nvPr>
        </p:nvSpPr>
        <p:spPr/>
        <p:txBody>
          <a:bodyPr/>
          <a:lstStyle/>
          <a:p>
            <a:fld id="{32FF8C0C-9FB0-4B9A-8A61-B7006FBC14EC}" type="slidenum">
              <a:rPr lang="en-US" smtClean="0"/>
              <a:t>22</a:t>
            </a:fld>
            <a:endParaRPr lang="en-US"/>
          </a:p>
        </p:txBody>
      </p:sp>
    </p:spTree>
    <p:extLst>
      <p:ext uri="{BB962C8B-B14F-4D97-AF65-F5344CB8AC3E}">
        <p14:creationId xmlns:p14="http://schemas.microsoft.com/office/powerpoint/2010/main" val="217334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23</a:t>
            </a:fld>
            <a:endParaRPr lang="en-US"/>
          </a:p>
        </p:txBody>
      </p:sp>
    </p:spTree>
    <p:extLst>
      <p:ext uri="{BB962C8B-B14F-4D97-AF65-F5344CB8AC3E}">
        <p14:creationId xmlns:p14="http://schemas.microsoft.com/office/powerpoint/2010/main" val="247622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 little bit about me - I’ve been a programmer for twenty years </a:t>
            </a:r>
          </a:p>
          <a:p>
            <a:r>
              <a:rPr lang="en-US" baseline="0" dirty="0" smtClean="0"/>
              <a:t>I’ve become proficient with a bunch of different programming languages. </a:t>
            </a:r>
          </a:p>
          <a:p>
            <a:r>
              <a:rPr lang="en-US" baseline="0" dirty="0" smtClean="0"/>
              <a:t>I’m a dedicated learner – I make a deliberate effort to improve my skills and keep my tools sharp. </a:t>
            </a:r>
          </a:p>
          <a:p>
            <a:r>
              <a:rPr lang="en-US" baseline="0" dirty="0" smtClean="0"/>
              <a:t>I love developing software. </a:t>
            </a:r>
          </a:p>
          <a:p>
            <a:r>
              <a:rPr lang="en-US" baseline="0" dirty="0" smtClean="0"/>
              <a:t>I want to try all the tools, learn all the languages – I want to know everything – and I want to make awesome stuff </a:t>
            </a:r>
          </a:p>
        </p:txBody>
      </p:sp>
      <p:sp>
        <p:nvSpPr>
          <p:cNvPr id="4" name="Slide Number Placeholder 3"/>
          <p:cNvSpPr>
            <a:spLocks noGrp="1"/>
          </p:cNvSpPr>
          <p:nvPr>
            <p:ph type="sldNum" sz="quarter" idx="10"/>
          </p:nvPr>
        </p:nvSpPr>
        <p:spPr/>
        <p:txBody>
          <a:bodyPr/>
          <a:lstStyle/>
          <a:p>
            <a:fld id="{32FF8C0C-9FB0-4B9A-8A61-B7006FBC14EC}" type="slidenum">
              <a:rPr lang="en-US" smtClean="0"/>
              <a:t>4</a:t>
            </a:fld>
            <a:endParaRPr lang="en-US"/>
          </a:p>
        </p:txBody>
      </p:sp>
    </p:spTree>
    <p:extLst>
      <p:ext uri="{BB962C8B-B14F-4D97-AF65-F5344CB8AC3E}">
        <p14:creationId xmlns:p14="http://schemas.microsoft.com/office/powerpoint/2010/main" val="3355564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smtClean="0">
                <a:effectLst/>
              </a:rPr>
              <a:t>Those are some of the heavy lifters of the functional world and you can use them to accomplish a surprising number of tasks, you can combine them, you can chain them or fuse them. The point is that when you use these functions you are </a:t>
            </a:r>
            <a:r>
              <a:rPr lang="en-US" b="1" i="0" dirty="0" smtClean="0">
                <a:effectLst/>
              </a:rPr>
              <a:t>declaring</a:t>
            </a:r>
            <a:r>
              <a:rPr lang="en-US" b="0" i="0" dirty="0" smtClean="0">
                <a:effectLst/>
              </a:rPr>
              <a:t> an </a:t>
            </a:r>
            <a:r>
              <a:rPr lang="en-US" b="1" i="1" dirty="0" smtClean="0">
                <a:effectLst/>
              </a:rPr>
              <a:t>intent</a:t>
            </a:r>
            <a:r>
              <a:rPr lang="en-US" b="0" i="0" dirty="0" smtClean="0">
                <a:effectLst/>
              </a:rPr>
              <a:t> in terms of pure functions without prescribing how to do that work.</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24</a:t>
            </a:fld>
            <a:endParaRPr lang="en-US"/>
          </a:p>
        </p:txBody>
      </p:sp>
    </p:spTree>
    <p:extLst>
      <p:ext uri="{BB962C8B-B14F-4D97-AF65-F5344CB8AC3E}">
        <p14:creationId xmlns:p14="http://schemas.microsoft.com/office/powerpoint/2010/main" val="66385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Map and fold and filter and other higher order functions are the hallmarks</a:t>
            </a:r>
            <a:r>
              <a:rPr lang="en-US" baseline="0" dirty="0" smtClean="0"/>
              <a:t> of functional programming – they allow you to express a common operation over a list but do not define the </a:t>
            </a:r>
            <a:r>
              <a:rPr lang="en-US" b="1" baseline="0" dirty="0" smtClean="0"/>
              <a:t>HOW</a:t>
            </a:r>
            <a:r>
              <a:rPr lang="en-US" b="0" baseline="0" dirty="0" smtClean="0"/>
              <a:t> of how to do it.</a:t>
            </a:r>
          </a:p>
          <a:p>
            <a:r>
              <a:rPr lang="en-US" dirty="0" smtClean="0"/>
              <a:t> </a:t>
            </a:r>
          </a:p>
          <a:p>
            <a:r>
              <a:rPr lang="en-US" dirty="0" smtClean="0"/>
              <a:t>Don’t use a for or</a:t>
            </a:r>
            <a:r>
              <a:rPr lang="en-US" baseline="0" dirty="0" smtClean="0"/>
              <a:t> a while </a:t>
            </a:r>
            <a:r>
              <a:rPr lang="en-US" dirty="0" smtClean="0"/>
              <a:t>loop, </a:t>
            </a:r>
            <a:r>
              <a:rPr lang="en-US" baseline="0" dirty="0" smtClean="0"/>
              <a:t> Loops are </a:t>
            </a:r>
          </a:p>
          <a:p>
            <a:r>
              <a:rPr lang="en-US" b="0" i="0" dirty="0" smtClean="0">
                <a:effectLst/>
              </a:rPr>
              <a:t>What you start to see as you solve problems with </a:t>
            </a:r>
            <a:r>
              <a:rPr lang="en-US" b="1" i="0" dirty="0" smtClean="0">
                <a:effectLst/>
              </a:rPr>
              <a:t>maps</a:t>
            </a:r>
            <a:r>
              <a:rPr lang="en-US" b="0" i="0" dirty="0" smtClean="0">
                <a:effectLst/>
              </a:rPr>
              <a:t> and </a:t>
            </a:r>
            <a:r>
              <a:rPr lang="en-US" b="1" i="0" dirty="0" smtClean="0">
                <a:effectLst/>
              </a:rPr>
              <a:t>folds</a:t>
            </a:r>
            <a:r>
              <a:rPr lang="en-US" b="0" i="0" dirty="0" smtClean="0">
                <a:effectLst/>
              </a:rPr>
              <a:t> is that most of what you want to do in software development  is transform </a:t>
            </a:r>
          </a:p>
          <a:p>
            <a:r>
              <a:rPr lang="en-US" b="0" i="0" dirty="0" smtClean="0">
                <a:effectLst/>
              </a:rPr>
              <a:t/>
            </a:r>
            <a:br>
              <a:rPr lang="en-US" b="0" i="0" dirty="0" smtClean="0">
                <a:effectLst/>
              </a:rPr>
            </a:br>
            <a:endParaRPr lang="en-US" b="0" i="0" dirty="0" smtClean="0">
              <a:effectLst/>
            </a:endParaRPr>
          </a:p>
          <a:p>
            <a:r>
              <a:rPr lang="en-US" b="0" i="0" dirty="0" smtClean="0">
                <a:effectLst/>
              </a:rPr>
              <a:t>a list of something into another (same sized) list of something  = </a:t>
            </a:r>
            <a:r>
              <a:rPr lang="en-US" b="1" i="0" dirty="0" smtClean="0">
                <a:effectLst/>
              </a:rPr>
              <a:t>map</a:t>
            </a:r>
            <a:endParaRPr lang="en-US" b="0" i="0" dirty="0" smtClean="0">
              <a:effectLst/>
            </a:endParaRPr>
          </a:p>
          <a:p>
            <a:r>
              <a:rPr lang="en-US" b="0" i="0" dirty="0" smtClean="0">
                <a:effectLst/>
              </a:rPr>
              <a:t>a list of something into a value = </a:t>
            </a:r>
            <a:r>
              <a:rPr lang="en-US" b="1" i="0" dirty="0" smtClean="0">
                <a:effectLst/>
              </a:rPr>
              <a:t>fold</a:t>
            </a:r>
            <a:endParaRPr lang="en-US" b="0" i="0" dirty="0" smtClean="0">
              <a:effectLst/>
            </a:endParaRPr>
          </a:p>
          <a:p>
            <a:r>
              <a:rPr lang="en-US" b="0" i="0" dirty="0" smtClean="0">
                <a:effectLst/>
              </a:rPr>
              <a:t>a list of something into a smaller list of something  = </a:t>
            </a:r>
            <a:r>
              <a:rPr lang="en-US" b="1" i="0" dirty="0" smtClean="0">
                <a:effectLst/>
              </a:rPr>
              <a:t>take, drop, filter</a:t>
            </a:r>
            <a:endParaRPr lang="en-US" b="0" i="0" dirty="0" smtClean="0">
              <a:effectLst/>
            </a:endParaRPr>
          </a:p>
          <a:p>
            <a:r>
              <a:rPr lang="en-US" b="1" i="0" dirty="0" smtClean="0">
                <a:effectLst/>
              </a:rPr>
              <a:t>or some combination of two or more of the above</a:t>
            </a:r>
            <a:endParaRPr lang="en-US" b="0" i="0" dirty="0" smtClean="0">
              <a:effectLst/>
            </a:endParaRPr>
          </a:p>
          <a:p>
            <a:r>
              <a:rPr lang="en-US" b="0" i="0" dirty="0" smtClean="0">
                <a:effectLst/>
              </a:rPr>
              <a:t/>
            </a:r>
            <a:br>
              <a:rPr lang="en-US" b="0" i="0" dirty="0" smtClean="0">
                <a:effectLst/>
              </a:rPr>
            </a:br>
            <a:endParaRPr lang="en-US" b="0" i="0" dirty="0" smtClean="0">
              <a:effectLst/>
            </a:endParaRPr>
          </a:p>
        </p:txBody>
      </p:sp>
      <p:sp>
        <p:nvSpPr>
          <p:cNvPr id="4" name="Slide Number Placeholder 3"/>
          <p:cNvSpPr>
            <a:spLocks noGrp="1"/>
          </p:cNvSpPr>
          <p:nvPr>
            <p:ph type="sldNum" sz="quarter" idx="10"/>
          </p:nvPr>
        </p:nvSpPr>
        <p:spPr/>
        <p:txBody>
          <a:bodyPr/>
          <a:lstStyle/>
          <a:p>
            <a:fld id="{32FF8C0C-9FB0-4B9A-8A61-B7006FBC14EC}" type="slidenum">
              <a:rPr lang="en-US" smtClean="0"/>
              <a:t>25</a:t>
            </a:fld>
            <a:endParaRPr lang="en-US"/>
          </a:p>
        </p:txBody>
      </p:sp>
    </p:spTree>
    <p:extLst>
      <p:ext uri="{BB962C8B-B14F-4D97-AF65-F5344CB8AC3E}">
        <p14:creationId xmlns:p14="http://schemas.microsoft.com/office/powerpoint/2010/main" val="33339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Recursion works very well in the constraints defined by Functional Programming</a:t>
            </a:r>
          </a:p>
          <a:p>
            <a:endParaRPr lang="en-US" dirty="0" smtClean="0"/>
          </a:p>
          <a:p>
            <a:r>
              <a:rPr lang="en-US" dirty="0" smtClean="0"/>
              <a:t>Many problems can be expressed naturally using recursion, once you understand it.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26</a:t>
            </a:fld>
            <a:endParaRPr lang="en-US"/>
          </a:p>
        </p:txBody>
      </p:sp>
    </p:spTree>
    <p:extLst>
      <p:ext uri="{BB962C8B-B14F-4D97-AF65-F5344CB8AC3E}">
        <p14:creationId xmlns:p14="http://schemas.microsoft.com/office/powerpoint/2010/main" val="130712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27</a:t>
            </a:fld>
            <a:endParaRPr lang="en-US"/>
          </a:p>
        </p:txBody>
      </p:sp>
    </p:spTree>
    <p:extLst>
      <p:ext uri="{BB962C8B-B14F-4D97-AF65-F5344CB8AC3E}">
        <p14:creationId xmlns:p14="http://schemas.microsoft.com/office/powerpoint/2010/main" val="264133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28</a:t>
            </a:fld>
            <a:endParaRPr lang="en-US"/>
          </a:p>
        </p:txBody>
      </p:sp>
    </p:spTree>
    <p:extLst>
      <p:ext uri="{BB962C8B-B14F-4D97-AF65-F5344CB8AC3E}">
        <p14:creationId xmlns:p14="http://schemas.microsoft.com/office/powerpoint/2010/main" val="3861932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29</a:t>
            </a:fld>
            <a:endParaRPr lang="en-US"/>
          </a:p>
        </p:txBody>
      </p:sp>
    </p:spTree>
    <p:extLst>
      <p:ext uri="{BB962C8B-B14F-4D97-AF65-F5344CB8AC3E}">
        <p14:creationId xmlns:p14="http://schemas.microsoft.com/office/powerpoint/2010/main" val="49952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Since we know that our functions fit the description of the mathematical</a:t>
            </a:r>
            <a:r>
              <a:rPr lang="en-US" baseline="0" dirty="0" smtClean="0"/>
              <a:t> function we can see that each of these iterations is true and equal and that there is no mutation of data</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30</a:t>
            </a:fld>
            <a:endParaRPr lang="en-US"/>
          </a:p>
        </p:txBody>
      </p:sp>
    </p:spTree>
    <p:extLst>
      <p:ext uri="{BB962C8B-B14F-4D97-AF65-F5344CB8AC3E}">
        <p14:creationId xmlns:p14="http://schemas.microsoft.com/office/powerpoint/2010/main" val="33648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learned FP with javascript –</a:t>
            </a:r>
            <a:r>
              <a:rPr lang="en-US" baseline="0" dirty="0" smtClean="0"/>
              <a:t> the much maligned javascript  – I love javascript, I get lots done with javascript – at the same time it’s the poster child for global mutable state.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31</a:t>
            </a:fld>
            <a:endParaRPr lang="en-US"/>
          </a:p>
        </p:txBody>
      </p:sp>
    </p:spTree>
    <p:extLst>
      <p:ext uri="{BB962C8B-B14F-4D97-AF65-F5344CB8AC3E}">
        <p14:creationId xmlns:p14="http://schemas.microsoft.com/office/powerpoint/2010/main" val="18516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33</a:t>
            </a:fld>
            <a:endParaRPr lang="en-US"/>
          </a:p>
        </p:txBody>
      </p:sp>
    </p:spTree>
    <p:extLst>
      <p:ext uri="{BB962C8B-B14F-4D97-AF65-F5344CB8AC3E}">
        <p14:creationId xmlns:p14="http://schemas.microsoft.com/office/powerpoint/2010/main" val="279976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 of your program</a:t>
            </a:r>
            <a:r>
              <a:rPr lang="en-US" baseline="0" dirty="0" smtClean="0"/>
              <a:t> is heavily influenced by the design decisions of Haskell – </a:t>
            </a:r>
            <a:r>
              <a:rPr lang="en-US" sz="1200" b="0" i="0" kern="1200" dirty="0" smtClean="0">
                <a:solidFill>
                  <a:schemeClr val="tx1"/>
                </a:solidFill>
                <a:effectLst/>
                <a:latin typeface="+mn-lt"/>
                <a:ea typeface="+mn-ea"/>
                <a:cs typeface="+mn-cs"/>
              </a:rPr>
              <a:t>you maximize the number of pure functions you write, pushing the impure code (by impure I mean side effects or IO code) to the edges of the system. A good Haskell program has a big core of pure functions, and a shell of IO code. </a:t>
            </a:r>
          </a:p>
          <a:p>
            <a:r>
              <a:rPr lang="en-US" sz="1200" b="0" i="0" kern="1200" dirty="0" smtClean="0">
                <a:solidFill>
                  <a:schemeClr val="tx1"/>
                </a:solidFill>
                <a:effectLst/>
                <a:latin typeface="+mn-lt"/>
                <a:ea typeface="+mn-ea"/>
                <a:cs typeface="+mn-cs"/>
              </a:rPr>
              <a:t>Essentially, Haskell's type system </a:t>
            </a:r>
            <a:r>
              <a:rPr lang="en-US" sz="1200" b="0" i="1" kern="1200" dirty="0" smtClean="0">
                <a:solidFill>
                  <a:schemeClr val="tx1"/>
                </a:solidFill>
                <a:effectLst/>
                <a:latin typeface="+mn-lt"/>
                <a:ea typeface="+mn-ea"/>
                <a:cs typeface="+mn-cs"/>
              </a:rPr>
              <a:t>enforces</a:t>
            </a:r>
            <a:r>
              <a:rPr lang="en-US" sz="1200" b="0" i="0" kern="1200" dirty="0" smtClean="0">
                <a:solidFill>
                  <a:schemeClr val="tx1"/>
                </a:solidFill>
                <a:effectLst/>
                <a:latin typeface="+mn-lt"/>
                <a:ea typeface="+mn-ea"/>
                <a:cs typeface="+mn-cs"/>
              </a:rPr>
              <a:t> the Ports and Adapters architecture. The </a:t>
            </a:r>
            <a:r>
              <a:rPr lang="en-US" sz="1200" b="0" i="1" kern="1200" dirty="0" smtClean="0">
                <a:solidFill>
                  <a:schemeClr val="tx1"/>
                </a:solidFill>
                <a:effectLst/>
                <a:latin typeface="+mn-lt"/>
                <a:ea typeface="+mn-ea"/>
                <a:cs typeface="+mn-cs"/>
              </a:rPr>
              <a:t>ports</a:t>
            </a:r>
            <a:r>
              <a:rPr lang="en-US" sz="1200" b="0" i="0" kern="1200" dirty="0" smtClean="0">
                <a:solidFill>
                  <a:schemeClr val="tx1"/>
                </a:solidFill>
                <a:effectLst/>
                <a:latin typeface="+mn-lt"/>
                <a:ea typeface="+mn-ea"/>
                <a:cs typeface="+mn-cs"/>
              </a:rPr>
              <a:t> are all your IO code,</a:t>
            </a:r>
            <a:r>
              <a:rPr lang="en-US" sz="1200" b="0" i="0" kern="1200" baseline="0" dirty="0" smtClean="0">
                <a:solidFill>
                  <a:schemeClr val="tx1"/>
                </a:solidFill>
                <a:effectLst/>
                <a:latin typeface="+mn-lt"/>
                <a:ea typeface="+mn-ea"/>
                <a:cs typeface="+mn-cs"/>
              </a:rPr>
              <a:t> and the adapters are the monads you reach into the program with. </a:t>
            </a:r>
            <a:r>
              <a:rPr lang="en-US" sz="1200" b="0" i="0" kern="1200" dirty="0" smtClean="0">
                <a:solidFill>
                  <a:schemeClr val="tx1"/>
                </a:solidFill>
                <a:effectLst/>
                <a:latin typeface="+mn-lt"/>
                <a:ea typeface="+mn-ea"/>
                <a:cs typeface="+mn-cs"/>
              </a:rPr>
              <a:t>The application's core is all your pure functions. The type system automatically creates a </a:t>
            </a:r>
            <a:r>
              <a:rPr lang="en-US" sz="1200" b="0" i="1" kern="1200" dirty="0" smtClean="0">
                <a:solidFill>
                  <a:schemeClr val="tx1"/>
                </a:solidFill>
                <a:effectLst/>
                <a:latin typeface="+mn-lt"/>
                <a:ea typeface="+mn-ea"/>
                <a:cs typeface="+mn-cs"/>
              </a:rPr>
              <a:t>pit of success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34</a:t>
            </a:fld>
            <a:endParaRPr lang="en-US"/>
          </a:p>
        </p:txBody>
      </p:sp>
    </p:spTree>
    <p:extLst>
      <p:ext uri="{BB962C8B-B14F-4D97-AF65-F5344CB8AC3E}">
        <p14:creationId xmlns:p14="http://schemas.microsoft.com/office/powerpoint/2010/main" val="356294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 was first exposed to functional programming with F# - I saw a language that didn’t give me a way in – it didn’t look enough like C#, or C or any of the other languages that I had learned.</a:t>
            </a:r>
          </a:p>
          <a:p>
            <a:endParaRPr lang="en-US" baseline="0" dirty="0" smtClean="0"/>
          </a:p>
          <a:p>
            <a:r>
              <a:rPr lang="en-US" baseline="0" dirty="0" smtClean="0"/>
              <a:t>It was different and it looked hard and frankly just to add another language for the sake of having another language – the cost / benefit ratio was off.</a:t>
            </a:r>
          </a:p>
          <a:p>
            <a:endParaRPr lang="en-US" baseline="0" dirty="0" smtClean="0"/>
          </a:p>
          <a:p>
            <a:r>
              <a:rPr lang="en-US" baseline="0" dirty="0" smtClean="0"/>
              <a:t>It was only AFTER I started digging into Haskell that I really started to understand why functional programming matters. </a:t>
            </a:r>
          </a:p>
          <a:p>
            <a:endParaRPr lang="en-US" baseline="0" dirty="0" smtClean="0"/>
          </a:p>
          <a:p>
            <a:r>
              <a:rPr lang="en-US" b="1" baseline="0" dirty="0" smtClean="0"/>
              <a:t>And </a:t>
            </a:r>
            <a:r>
              <a:rPr lang="en-US" baseline="0" dirty="0" smtClean="0"/>
              <a:t>learning something new and scary is always a benefit in and of itself. I’m a better programmer as a result.</a:t>
            </a:r>
          </a:p>
        </p:txBody>
      </p:sp>
      <p:sp>
        <p:nvSpPr>
          <p:cNvPr id="4" name="Slide Number Placeholder 3"/>
          <p:cNvSpPr>
            <a:spLocks noGrp="1"/>
          </p:cNvSpPr>
          <p:nvPr>
            <p:ph type="sldNum" sz="quarter" idx="10"/>
          </p:nvPr>
        </p:nvSpPr>
        <p:spPr/>
        <p:txBody>
          <a:bodyPr/>
          <a:lstStyle/>
          <a:p>
            <a:fld id="{32FF8C0C-9FB0-4B9A-8A61-B7006FBC14EC}" type="slidenum">
              <a:rPr lang="en-US" smtClean="0"/>
              <a:t>5</a:t>
            </a:fld>
            <a:endParaRPr lang="en-US"/>
          </a:p>
        </p:txBody>
      </p:sp>
    </p:spTree>
    <p:extLst>
      <p:ext uri="{BB962C8B-B14F-4D97-AF65-F5344CB8AC3E}">
        <p14:creationId xmlns:p14="http://schemas.microsoft.com/office/powerpoint/2010/main" val="147766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not just</a:t>
            </a:r>
            <a:r>
              <a:rPr lang="en-US" baseline="0" dirty="0" smtClean="0"/>
              <a:t> wasting our time compiling and running this code to prove to you that this example works</a:t>
            </a:r>
          </a:p>
          <a:p>
            <a:endParaRPr lang="en-US" baseline="0" dirty="0" smtClean="0"/>
          </a:p>
          <a:p>
            <a:r>
              <a:rPr lang="en-US" baseline="0" dirty="0" smtClean="0"/>
              <a:t>There are a couple of elements to look at in this example</a:t>
            </a:r>
            <a:r>
              <a:rPr lang="en-US" baseline="0" dirty="0" smtClean="0"/>
              <a:t>.  The type signature of the function 1) not required  2) </a:t>
            </a:r>
            <a:r>
              <a:rPr lang="en-US" b="1" baseline="0" dirty="0" smtClean="0"/>
              <a:t>:: IO()</a:t>
            </a:r>
            <a:endParaRPr lang="en-US" b="1"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32FF8C0C-9FB0-4B9A-8A61-B7006FBC14EC}" type="slidenum">
              <a:rPr lang="en-US" smtClean="0"/>
              <a:t>35</a:t>
            </a:fld>
            <a:endParaRPr lang="en-US"/>
          </a:p>
        </p:txBody>
      </p:sp>
    </p:spTree>
    <p:extLst>
      <p:ext uri="{BB962C8B-B14F-4D97-AF65-F5344CB8AC3E}">
        <p14:creationId xmlns:p14="http://schemas.microsoft.com/office/powerpoint/2010/main" val="12875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Example </a:t>
            </a:r>
            <a:r>
              <a:rPr lang="en-US" dirty="0" err="1" smtClean="0"/>
              <a:t>ghci</a:t>
            </a: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In the</a:t>
            </a:r>
            <a:r>
              <a:rPr lang="en-US" baseline="0" dirty="0" smtClean="0"/>
              <a:t> first example </a:t>
            </a:r>
            <a:r>
              <a:rPr lang="en-US" b="1" baseline="0" dirty="0" smtClean="0"/>
              <a:t>Name :: Return Type</a:t>
            </a:r>
            <a:r>
              <a:rPr lang="en-US" baseline="0" dirty="0" smtClean="0"/>
              <a:t> you read it “</a:t>
            </a:r>
            <a:r>
              <a:rPr lang="en-US" b="1" baseline="0" dirty="0" smtClean="0"/>
              <a:t>Name</a:t>
            </a:r>
            <a:r>
              <a:rPr lang="en-US" baseline="0" dirty="0" smtClean="0"/>
              <a:t> has type of </a:t>
            </a:r>
            <a:r>
              <a:rPr lang="en-US" b="1" baseline="0" dirty="0" smtClean="0"/>
              <a:t>Return Type”</a:t>
            </a:r>
            <a:r>
              <a:rPr lang="en-US" b="0" baseline="0" dirty="0" smtClean="0"/>
              <a:t> and since we learned that a function can only vary by it’s arguments and nothing else – we can conclude that this function is….. ? A constant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In the second example </a:t>
            </a:r>
            <a:r>
              <a:rPr lang="en-US" b="1" baseline="0" dirty="0" smtClean="0"/>
              <a:t>Name :: Argument Type -&gt; Return Type</a:t>
            </a:r>
            <a:r>
              <a:rPr lang="en-US" b="0" baseline="0" dirty="0" smtClean="0"/>
              <a:t> you read it ‘</a:t>
            </a:r>
            <a:r>
              <a:rPr lang="en-US" b="1" baseline="0" dirty="0" smtClean="0"/>
              <a:t>Name</a:t>
            </a:r>
            <a:r>
              <a:rPr lang="en-US" b="0" baseline="0" dirty="0" smtClean="0"/>
              <a:t> has type of </a:t>
            </a:r>
            <a:r>
              <a:rPr lang="en-US" b="1" baseline="0" dirty="0" smtClean="0"/>
              <a:t>Argument Type -&gt; Return Type</a:t>
            </a:r>
            <a:r>
              <a:rPr lang="en-US" b="0" baseline="0" dirty="0" smtClean="0"/>
              <a:t> – meaning that it maps from Argument Type to Return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Example </a:t>
            </a:r>
            <a:r>
              <a:rPr lang="en-US" b="0" baseline="0" dirty="0" err="1" smtClean="0"/>
              <a:t>ghci</a:t>
            </a:r>
            <a:r>
              <a:rPr lang="en-US" b="0" baseline="0" dirty="0" smtClean="0"/>
              <a:t/>
            </a:r>
            <a:br>
              <a:rPr lang="en-US" b="0" baseline="0" dirty="0" smtClean="0"/>
            </a:br>
            <a:r>
              <a:rPr lang="en-US" b="0" baseline="0" dirty="0" smtClean="0"/>
              <a:t>let test = ‘</a:t>
            </a:r>
            <a:r>
              <a:rPr lang="en-US" b="0" baseline="0" dirty="0" err="1" smtClean="0"/>
              <a:t>abc</a:t>
            </a:r>
            <a:r>
              <a:rPr lang="en-US" b="0" baseline="0" dirty="0" smtClean="0"/>
              <a:t>’ , let test2 a = ‘</a:t>
            </a:r>
            <a:r>
              <a:rPr lang="en-US" b="0" baseline="0" dirty="0" err="1" smtClean="0"/>
              <a:t>abc</a:t>
            </a:r>
            <a:r>
              <a:rPr lang="en-US" b="0" baseline="0" dirty="0" smtClean="0"/>
              <a:t>’ ++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let add2 a b = a + b</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36</a:t>
            </a:fld>
            <a:endParaRPr lang="en-US"/>
          </a:p>
        </p:txBody>
      </p:sp>
    </p:spTree>
    <p:extLst>
      <p:ext uri="{BB962C8B-B14F-4D97-AF65-F5344CB8AC3E}">
        <p14:creationId xmlns:p14="http://schemas.microsoft.com/office/powerpoint/2010/main" val="2671133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Example let add2 a b = a + b	</a:t>
            </a:r>
          </a:p>
          <a:p>
            <a:endParaRPr lang="en-US" sz="1200" b="0" i="0" kern="1200" baseline="0" dirty="0" smtClean="0">
              <a:solidFill>
                <a:schemeClr val="tx1"/>
              </a:solidFill>
              <a:effectLst/>
              <a:latin typeface="+mn-lt"/>
              <a:ea typeface="+mn-ea"/>
              <a:cs typeface="+mn-cs"/>
            </a:endParaRPr>
          </a:p>
          <a:p>
            <a:r>
              <a:rPr lang="en-US" b="1" dirty="0" smtClean="0"/>
              <a:t>let </a:t>
            </a:r>
            <a:r>
              <a:rPr lang="en-US" b="1" dirty="0" err="1" smtClean="0"/>
              <a:t>addToSeven</a:t>
            </a:r>
            <a:r>
              <a:rPr lang="en-US" b="1" dirty="0" smtClean="0"/>
              <a:t> a = add2 a 7</a:t>
            </a:r>
            <a:endParaRPr lang="en-US" b="1" dirty="0"/>
          </a:p>
        </p:txBody>
      </p:sp>
      <p:sp>
        <p:nvSpPr>
          <p:cNvPr id="4" name="Slide Number Placeholder 3"/>
          <p:cNvSpPr>
            <a:spLocks noGrp="1"/>
          </p:cNvSpPr>
          <p:nvPr>
            <p:ph type="sldNum" sz="quarter" idx="10"/>
          </p:nvPr>
        </p:nvSpPr>
        <p:spPr/>
        <p:txBody>
          <a:bodyPr/>
          <a:lstStyle/>
          <a:p>
            <a:fld id="{32FF8C0C-9FB0-4B9A-8A61-B7006FBC14EC}" type="slidenum">
              <a:rPr lang="en-US" smtClean="0"/>
              <a:t>37</a:t>
            </a:fld>
            <a:endParaRPr lang="en-US"/>
          </a:p>
        </p:txBody>
      </p:sp>
    </p:spTree>
    <p:extLst>
      <p:ext uri="{BB962C8B-B14F-4D97-AF65-F5344CB8AC3E}">
        <p14:creationId xmlns:p14="http://schemas.microsoft.com/office/powerpoint/2010/main" val="3180918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38</a:t>
            </a:fld>
            <a:endParaRPr lang="en-US"/>
          </a:p>
        </p:txBody>
      </p:sp>
    </p:spTree>
    <p:extLst>
      <p:ext uri="{BB962C8B-B14F-4D97-AF65-F5344CB8AC3E}">
        <p14:creationId xmlns:p14="http://schemas.microsoft.com/office/powerpoint/2010/main" val="2102864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1</a:t>
            </a:r>
            <a:r>
              <a:rPr lang="en-US" dirty="0" smtClean="0"/>
              <a:t> , </a:t>
            </a:r>
            <a:r>
              <a:rPr lang="en-US" sz="1200" kern="1200" dirty="0" smtClean="0">
                <a:solidFill>
                  <a:schemeClr val="tx1"/>
                </a:solidFill>
                <a:effectLst/>
                <a:latin typeface="+mn-lt"/>
                <a:ea typeface="+mn-ea"/>
                <a:cs typeface="+mn-cs"/>
              </a:rPr>
              <a:t>8</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1</a:t>
            </a:r>
            <a:r>
              <a:rPr lang="en-US" dirty="0" smtClean="0"/>
              <a:t> ,</a:t>
            </a:r>
            <a:r>
              <a:rPr lang="en-US" baseline="0" dirty="0" smtClean="0"/>
              <a:t> </a:t>
            </a:r>
            <a:r>
              <a:rPr lang="en-US" sz="1200" kern="1200" dirty="0" smtClean="0">
                <a:solidFill>
                  <a:schemeClr val="tx1"/>
                </a:solidFill>
                <a:effectLst/>
                <a:latin typeface="+mn-lt"/>
                <a:ea typeface="+mn-ea"/>
                <a:cs typeface="+mn-cs"/>
              </a:rPr>
              <a:t>10</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2</a:t>
            </a:r>
            <a:r>
              <a:rPr lang="en-US" dirty="0" smtClean="0"/>
              <a:t> </a:t>
            </a:r>
          </a:p>
          <a:p>
            <a:r>
              <a:rPr lang="en-US" sz="1200" kern="1200" dirty="0" smtClean="0">
                <a:solidFill>
                  <a:schemeClr val="tx1"/>
                </a:solidFill>
                <a:effectLst/>
                <a:latin typeface="+mn-lt"/>
                <a:ea typeface="+mn-ea"/>
                <a:cs typeface="+mn-cs"/>
              </a:rPr>
              <a:t>35</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5</a:t>
            </a:r>
            <a:r>
              <a:rPr lang="en-US" dirty="0" smtClean="0"/>
              <a:t> , </a:t>
            </a:r>
            <a:r>
              <a:rPr lang="en-US" sz="1200" kern="1200" dirty="0" smtClean="0">
                <a:solidFill>
                  <a:schemeClr val="tx1"/>
                </a:solidFill>
                <a:effectLst/>
                <a:latin typeface="+mn-lt"/>
                <a:ea typeface="+mn-ea"/>
                <a:cs typeface="+mn-cs"/>
              </a:rPr>
              <a:t>35</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4</a:t>
            </a:r>
            <a:r>
              <a:rPr lang="en-US" sz="1200" kern="1200" baseline="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35</a:t>
            </a:r>
            <a:r>
              <a:rPr lang="en-US" dirty="0" smtClean="0"/>
              <a:t> `</a:t>
            </a:r>
            <a:r>
              <a:rPr lang="en-US" sz="1200" kern="1200" dirty="0" smtClean="0">
                <a:solidFill>
                  <a:schemeClr val="tx1"/>
                </a:solidFill>
                <a:effectLst/>
                <a:latin typeface="+mn-lt"/>
                <a:ea typeface="+mn-ea"/>
                <a:cs typeface="+mn-cs"/>
              </a:rPr>
              <a:t>div</a:t>
            </a:r>
            <a:r>
              <a:rPr lang="en-US" dirty="0" smtClean="0"/>
              <a:t>` </a:t>
            </a:r>
            <a:r>
              <a:rPr lang="en-US" sz="1200" kern="1200" dirty="0" smtClean="0">
                <a:solidFill>
                  <a:schemeClr val="tx1"/>
                </a:solidFill>
                <a:effectLst/>
                <a:latin typeface="+mn-lt"/>
                <a:ea typeface="+mn-ea"/>
                <a:cs typeface="+mn-cs"/>
              </a:rPr>
              <a:t>4</a:t>
            </a:r>
            <a:r>
              <a:rPr lang="en-US" dirty="0" smtClean="0"/>
              <a:t> </a:t>
            </a:r>
            <a:r>
              <a:rPr lang="en-US" sz="1200" i="0" kern="1200" dirty="0" smtClean="0">
                <a:solidFill>
                  <a:schemeClr val="tx1"/>
                </a:solidFill>
                <a:effectLst/>
                <a:latin typeface="+mn-lt"/>
                <a:ea typeface="+mn-ea"/>
                <a:cs typeface="+mn-cs"/>
              </a:rPr>
              <a:t>-- </a:t>
            </a:r>
          </a:p>
          <a:p>
            <a:r>
              <a:rPr lang="en-US" sz="1200" b="1" kern="1200" dirty="0" smtClean="0">
                <a:solidFill>
                  <a:schemeClr val="tx1"/>
                </a:solidFill>
                <a:effectLst/>
                <a:latin typeface="+mn-lt"/>
                <a:ea typeface="+mn-ea"/>
                <a:cs typeface="+mn-cs"/>
              </a:rPr>
              <a:t>not</a:t>
            </a:r>
            <a:r>
              <a:rPr lang="en-US" dirty="0" smtClean="0"/>
              <a:t> </a:t>
            </a:r>
            <a:r>
              <a:rPr lang="en-US" sz="1200" b="1" kern="1200" dirty="0" smtClean="0">
                <a:solidFill>
                  <a:schemeClr val="tx1"/>
                </a:solidFill>
                <a:effectLst/>
                <a:latin typeface="+mn-lt"/>
                <a:ea typeface="+mn-ea"/>
                <a:cs typeface="+mn-cs"/>
              </a:rPr>
              <a:t>True</a:t>
            </a:r>
            <a:r>
              <a:rPr lang="en-US" dirty="0" smtClean="0"/>
              <a:t> </a:t>
            </a:r>
            <a:r>
              <a:rPr lang="en-US" sz="1200" i="0" kern="1200" dirty="0" smtClean="0">
                <a:solidFill>
                  <a:schemeClr val="tx1"/>
                </a:solidFill>
                <a:effectLst/>
                <a:latin typeface="+mn-lt"/>
                <a:ea typeface="+mn-ea"/>
                <a:cs typeface="+mn-cs"/>
              </a:rPr>
              <a:t>,</a:t>
            </a:r>
            <a:r>
              <a:rPr lang="en-US" sz="1200" i="0"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not</a:t>
            </a:r>
            <a:r>
              <a:rPr lang="en-US" dirty="0" smtClean="0"/>
              <a:t> </a:t>
            </a:r>
            <a:r>
              <a:rPr lang="en-US" sz="1200" b="1" kern="1200" dirty="0" smtClean="0">
                <a:solidFill>
                  <a:schemeClr val="tx1"/>
                </a:solidFill>
                <a:effectLst/>
                <a:latin typeface="+mn-lt"/>
                <a:ea typeface="+mn-ea"/>
                <a:cs typeface="+mn-cs"/>
              </a:rPr>
              <a:t>False</a:t>
            </a:r>
            <a:endParaRPr lang="en-US" sz="1200" i="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1</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1</a:t>
            </a:r>
            <a:r>
              <a:rPr lang="en-US" dirty="0" smtClean="0"/>
              <a:t> ,</a:t>
            </a:r>
            <a:r>
              <a:rPr lang="en-US" baseline="0" dirty="0" smtClean="0"/>
              <a:t> </a:t>
            </a:r>
            <a:r>
              <a:rPr lang="en-US" sz="1200" kern="1200" dirty="0" smtClean="0">
                <a:solidFill>
                  <a:schemeClr val="tx1"/>
                </a:solidFill>
                <a:effectLst/>
                <a:latin typeface="+mn-lt"/>
                <a:ea typeface="+mn-ea"/>
                <a:cs typeface="+mn-cs"/>
              </a:rPr>
              <a:t>1</a:t>
            </a:r>
            <a:r>
              <a:rPr lang="en-US" dirty="0" smtClean="0"/>
              <a:t> </a:t>
            </a:r>
            <a:r>
              <a:rPr lang="en-US" sz="1200" b="1" kern="1200" dirty="0" smtClean="0">
                <a:solidFill>
                  <a:schemeClr val="tx1"/>
                </a:solidFill>
                <a:effectLst/>
                <a:latin typeface="+mn-lt"/>
                <a:ea typeface="+mn-ea"/>
                <a:cs typeface="+mn-cs"/>
              </a:rPr>
              <a:t>/=</a:t>
            </a:r>
            <a:r>
              <a:rPr lang="en-US" dirty="0" smtClean="0"/>
              <a:t> </a:t>
            </a:r>
            <a:r>
              <a:rPr lang="en-US" sz="1200" kern="1200" dirty="0" smtClean="0">
                <a:solidFill>
                  <a:schemeClr val="tx1"/>
                </a:solidFill>
                <a:effectLst/>
                <a:latin typeface="+mn-lt"/>
                <a:ea typeface="+mn-ea"/>
                <a:cs typeface="+mn-cs"/>
              </a:rPr>
              <a:t>1</a:t>
            </a:r>
            <a:r>
              <a:rPr lang="en-US" dirty="0" smtClean="0"/>
              <a:t> </a:t>
            </a:r>
            <a:r>
              <a:rPr lang="en-US" sz="1200" i="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1</a:t>
            </a:r>
            <a:r>
              <a:rPr lang="en-US" dirty="0" smtClean="0"/>
              <a:t> </a:t>
            </a:r>
            <a:r>
              <a:rPr lang="en-US" sz="1200" b="1" kern="1200" dirty="0" smtClean="0">
                <a:solidFill>
                  <a:schemeClr val="tx1"/>
                </a:solidFill>
                <a:effectLst/>
                <a:latin typeface="+mn-lt"/>
                <a:ea typeface="+mn-ea"/>
                <a:cs typeface="+mn-cs"/>
              </a:rPr>
              <a:t>&lt;</a:t>
            </a:r>
            <a:r>
              <a:rPr lang="en-US" dirty="0" smtClean="0"/>
              <a:t> </a:t>
            </a:r>
            <a:r>
              <a:rPr lang="en-US" sz="1200" kern="1200" dirty="0" smtClean="0">
                <a:solidFill>
                  <a:schemeClr val="tx1"/>
                </a:solidFill>
                <a:effectLst/>
                <a:latin typeface="+mn-lt"/>
                <a:ea typeface="+mn-ea"/>
                <a:cs typeface="+mn-cs"/>
              </a:rPr>
              <a:t>10</a:t>
            </a:r>
            <a:r>
              <a:rPr lang="en-US" dirty="0" smtClean="0"/>
              <a: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39</a:t>
            </a:fld>
            <a:endParaRPr lang="en-US"/>
          </a:p>
        </p:txBody>
      </p:sp>
    </p:spTree>
    <p:extLst>
      <p:ext uri="{BB962C8B-B14F-4D97-AF65-F5344CB8AC3E}">
        <p14:creationId xmlns:p14="http://schemas.microsoft.com/office/powerpoint/2010/main" val="733991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a:t>
            </a:r>
            <a:r>
              <a:rPr lang="en-US" dirty="0" err="1" smtClean="0"/>
              <a:t>height,weight,iq</a:t>
            </a:r>
            <a:r>
              <a:rPr lang="en-US" dirty="0" smtClean="0"/>
              <a:t>) = (135,145,101)</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let (height,_,</a:t>
            </a:r>
            <a:r>
              <a:rPr lang="en-US" dirty="0" err="1" smtClean="0"/>
              <a:t>iq</a:t>
            </a:r>
            <a:r>
              <a:rPr lang="en-US" dirty="0" smtClean="0"/>
              <a:t>) = (135,145,101)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43</a:t>
            </a:fld>
            <a:endParaRPr lang="en-US"/>
          </a:p>
        </p:txBody>
      </p:sp>
    </p:spTree>
    <p:extLst>
      <p:ext uri="{BB962C8B-B14F-4D97-AF65-F5344CB8AC3E}">
        <p14:creationId xmlns:p14="http://schemas.microsoft.com/office/powerpoint/2010/main" val="351821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https://docs.haskellstack.org/en/stable/README/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44</a:t>
            </a:fld>
            <a:endParaRPr lang="en-US"/>
          </a:p>
        </p:txBody>
      </p:sp>
    </p:spTree>
    <p:extLst>
      <p:ext uri="{BB962C8B-B14F-4D97-AF65-F5344CB8AC3E}">
        <p14:creationId xmlns:p14="http://schemas.microsoft.com/office/powerpoint/2010/main" val="706722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45</a:t>
            </a:fld>
            <a:endParaRPr lang="en-US"/>
          </a:p>
        </p:txBody>
      </p:sp>
    </p:spTree>
    <p:extLst>
      <p:ext uri="{BB962C8B-B14F-4D97-AF65-F5344CB8AC3E}">
        <p14:creationId xmlns:p14="http://schemas.microsoft.com/office/powerpoint/2010/main" val="2009337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Stack</a:t>
            </a:r>
            <a:r>
              <a:rPr lang="en-US" b="1" baseline="0" dirty="0" smtClean="0"/>
              <a:t> </a:t>
            </a:r>
            <a:r>
              <a:rPr lang="en-US" baseline="0" dirty="0" smtClean="0"/>
              <a:t>is a scaffolding program for working with Haskell projects</a:t>
            </a:r>
          </a:p>
          <a:p>
            <a:r>
              <a:rPr lang="en-US" b="1" baseline="0" dirty="0" smtClean="0"/>
              <a:t>Cabal</a:t>
            </a:r>
            <a:r>
              <a:rPr lang="en-US" baseline="0" dirty="0" smtClean="0"/>
              <a:t> is a system for building and packaging Haskell programs and libraries</a:t>
            </a:r>
          </a:p>
          <a:p>
            <a:r>
              <a:rPr lang="en-US" b="1" baseline="0" dirty="0" err="1" smtClean="0"/>
              <a:t>Hspec</a:t>
            </a:r>
            <a:r>
              <a:rPr lang="en-US" b="1" baseline="0" dirty="0" smtClean="0"/>
              <a:t> </a:t>
            </a:r>
            <a:r>
              <a:rPr lang="en-US" baseline="0" dirty="0" smtClean="0"/>
              <a:t>– A testing framework for Haskell</a:t>
            </a:r>
          </a:p>
          <a:p>
            <a:r>
              <a:rPr lang="en-US" sz="1200" b="1" i="0" kern="1200" dirty="0" err="1" smtClean="0">
                <a:solidFill>
                  <a:schemeClr val="tx1"/>
                </a:solidFill>
                <a:effectLst/>
                <a:latin typeface="+mn-lt"/>
                <a:ea typeface="+mn-ea"/>
                <a:cs typeface="+mn-cs"/>
              </a:rPr>
              <a:t>Hackage</a:t>
            </a:r>
            <a:r>
              <a:rPr lang="en-US" sz="1200" b="0" i="0" kern="1200" dirty="0" smtClean="0">
                <a:solidFill>
                  <a:schemeClr val="tx1"/>
                </a:solidFill>
                <a:effectLst/>
                <a:latin typeface="+mn-lt"/>
                <a:ea typeface="+mn-ea"/>
                <a:cs typeface="+mn-cs"/>
              </a:rPr>
              <a:t> is the Haskell community's central package archive </a:t>
            </a:r>
          </a:p>
          <a:p>
            <a:r>
              <a:rPr lang="en-US" sz="1200" b="1" i="0" kern="1200" dirty="0" err="1" smtClean="0">
                <a:solidFill>
                  <a:schemeClr val="tx1"/>
                </a:solidFill>
                <a:effectLst/>
                <a:latin typeface="+mn-lt"/>
                <a:ea typeface="+mn-ea"/>
                <a:cs typeface="+mn-cs"/>
              </a:rPr>
              <a:t>Hoogle</a:t>
            </a:r>
            <a:r>
              <a:rPr lang="en-US" sz="1200" b="0" i="0" kern="1200" smtClean="0">
                <a:solidFill>
                  <a:schemeClr val="tx1"/>
                </a:solidFill>
                <a:effectLst/>
                <a:latin typeface="+mn-lt"/>
                <a:ea typeface="+mn-ea"/>
                <a:cs typeface="+mn-cs"/>
              </a:rPr>
              <a:t> is a Haskell API search engine,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46</a:t>
            </a:fld>
            <a:endParaRPr lang="en-US"/>
          </a:p>
        </p:txBody>
      </p:sp>
    </p:spTree>
    <p:extLst>
      <p:ext uri="{BB962C8B-B14F-4D97-AF65-F5344CB8AC3E}">
        <p14:creationId xmlns:p14="http://schemas.microsoft.com/office/powerpoint/2010/main" val="110846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48</a:t>
            </a:fld>
            <a:endParaRPr lang="en-US"/>
          </a:p>
        </p:txBody>
      </p:sp>
    </p:spTree>
    <p:extLst>
      <p:ext uri="{BB962C8B-B14F-4D97-AF65-F5344CB8AC3E}">
        <p14:creationId xmlns:p14="http://schemas.microsoft.com/office/powerpoint/2010/main" val="347060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These are called Little Bits – My son showed me these – he told me that you can take a bunch of these electronic building blocks and combine them in novel ways without any understanding of the inner workings of the components themselves – they have a common interface format and you can just mix and match them and </a:t>
            </a:r>
            <a:r>
              <a:rPr lang="en-US" b="1" baseline="0" dirty="0" smtClean="0"/>
              <a:t>compose</a:t>
            </a:r>
            <a:r>
              <a:rPr lang="en-US" baseline="0" dirty="0" smtClean="0"/>
              <a:t> new and interesting things. This was like a </a:t>
            </a:r>
            <a:r>
              <a:rPr lang="en-US" b="1" baseline="0" dirty="0" smtClean="0"/>
              <a:t>lightbulb</a:t>
            </a:r>
            <a:r>
              <a:rPr lang="en-US" b="0" baseline="0" dirty="0" smtClean="0"/>
              <a:t> moment for me – this is</a:t>
            </a:r>
            <a:r>
              <a:rPr lang="en-US" baseline="0" dirty="0" smtClean="0"/>
              <a:t> what </a:t>
            </a:r>
            <a:r>
              <a:rPr lang="en-US" b="1" baseline="0" dirty="0" smtClean="0"/>
              <a:t>we programmers</a:t>
            </a:r>
            <a:r>
              <a:rPr lang="en-US" baseline="0" dirty="0" smtClean="0"/>
              <a:t> should be building. Programmers need to be working towards building </a:t>
            </a:r>
            <a:r>
              <a:rPr lang="en-US" baseline="0" dirty="0" err="1" smtClean="0"/>
              <a:t>composable</a:t>
            </a:r>
            <a:r>
              <a:rPr lang="en-US" baseline="0" dirty="0" smtClean="0"/>
              <a:t>, reusable, and modular software </a:t>
            </a:r>
            <a:r>
              <a:rPr lang="en-US" b="1" baseline="0" dirty="0" smtClean="0"/>
              <a:t>like these little bits.</a:t>
            </a:r>
            <a:endParaRPr lang="en-US" baseline="0" dirty="0" smtClean="0"/>
          </a:p>
        </p:txBody>
      </p:sp>
      <p:sp>
        <p:nvSpPr>
          <p:cNvPr id="4" name="Slide Number Placeholder 3"/>
          <p:cNvSpPr>
            <a:spLocks noGrp="1"/>
          </p:cNvSpPr>
          <p:nvPr>
            <p:ph type="sldNum" sz="quarter" idx="10"/>
          </p:nvPr>
        </p:nvSpPr>
        <p:spPr/>
        <p:txBody>
          <a:bodyPr/>
          <a:lstStyle/>
          <a:p>
            <a:fld id="{32FF8C0C-9FB0-4B9A-8A61-B7006FBC14EC}" type="slidenum">
              <a:rPr lang="en-US" smtClean="0"/>
              <a:t>6</a:t>
            </a:fld>
            <a:endParaRPr lang="en-US"/>
          </a:p>
        </p:txBody>
      </p:sp>
    </p:spTree>
    <p:extLst>
      <p:ext uri="{BB962C8B-B14F-4D97-AF65-F5344CB8AC3E}">
        <p14:creationId xmlns:p14="http://schemas.microsoft.com/office/powerpoint/2010/main" val="24852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Wikipedia</a:t>
            </a:r>
            <a:r>
              <a:rPr lang="en-US" baseline="0" dirty="0" smtClean="0"/>
              <a:t> has a very concise explanation of Functional Programming – but it contains a bunch of terminology like:</a:t>
            </a:r>
          </a:p>
          <a:p>
            <a:r>
              <a:rPr lang="en-US" baseline="0" dirty="0" err="1" smtClean="0"/>
              <a:t>Lamda</a:t>
            </a:r>
            <a:r>
              <a:rPr lang="en-US" baseline="0" dirty="0" smtClean="0"/>
              <a:t> Calculus</a:t>
            </a:r>
          </a:p>
          <a:p>
            <a:r>
              <a:rPr lang="en-US" baseline="0" dirty="0" smtClean="0"/>
              <a:t>Formal System</a:t>
            </a:r>
          </a:p>
          <a:p>
            <a:r>
              <a:rPr lang="en-US" baseline="0" dirty="0" smtClean="0"/>
              <a:t>Category theory</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8</a:t>
            </a:fld>
            <a:endParaRPr lang="en-US"/>
          </a:p>
        </p:txBody>
      </p:sp>
    </p:spTree>
    <p:extLst>
      <p:ext uri="{BB962C8B-B14F-4D97-AF65-F5344CB8AC3E}">
        <p14:creationId xmlns:p14="http://schemas.microsoft.com/office/powerpoint/2010/main" val="38406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9</a:t>
            </a:fld>
            <a:endParaRPr lang="en-US"/>
          </a:p>
        </p:txBody>
      </p:sp>
    </p:spTree>
    <p:extLst>
      <p:ext uri="{BB962C8B-B14F-4D97-AF65-F5344CB8AC3E}">
        <p14:creationId xmlns:p14="http://schemas.microsoft.com/office/powerpoint/2010/main" val="36995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11</a:t>
            </a:fld>
            <a:endParaRPr lang="en-US"/>
          </a:p>
        </p:txBody>
      </p:sp>
    </p:spTree>
    <p:extLst>
      <p:ext uri="{BB962C8B-B14F-4D97-AF65-F5344CB8AC3E}">
        <p14:creationId xmlns:p14="http://schemas.microsoft.com/office/powerpoint/2010/main" val="93811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side effects are what makes imperative programming difficult</a:t>
            </a:r>
            <a:r>
              <a:rPr lang="en-US" i="1" dirty="0" smtClean="0"/>
              <a:t> </a:t>
            </a:r>
            <a:endParaRPr lang="en-US" dirty="0" smtClean="0"/>
          </a:p>
          <a:p>
            <a:endParaRPr lang="en-US" dirty="0" smtClean="0"/>
          </a:p>
          <a:p>
            <a:r>
              <a:rPr lang="en-US" dirty="0" smtClean="0"/>
              <a:t>side effect are one of the key reasons we don't have the LEGO component driven development that software vendors have been promising us for as long as there have been software vendors</a:t>
            </a:r>
          </a:p>
          <a:p>
            <a:endParaRPr lang="en-US" dirty="0" smtClean="0"/>
          </a:p>
          <a:p>
            <a:r>
              <a:rPr lang="en-US" dirty="0" smtClean="0"/>
              <a:t>The more we change things</a:t>
            </a:r>
            <a:r>
              <a:rPr lang="en-US" baseline="0" dirty="0" smtClean="0"/>
              <a:t> outside of our current scope, the more we’re </a:t>
            </a:r>
            <a:r>
              <a:rPr lang="en-US" b="1" baseline="0" dirty="0" smtClean="0"/>
              <a:t>merging</a:t>
            </a:r>
            <a:r>
              <a:rPr lang="en-US" b="0" baseline="0" dirty="0" smtClean="0"/>
              <a:t> the two scopes</a:t>
            </a:r>
            <a:endParaRPr lang="en-US" dirty="0" smtClean="0"/>
          </a:p>
          <a:p>
            <a:endParaRPr lang="en-US" b="1" dirty="0" smtClean="0"/>
          </a:p>
          <a:p>
            <a:r>
              <a:rPr lang="en-US" b="1" dirty="0" smtClean="0"/>
              <a:t>The more we do this the </a:t>
            </a:r>
            <a:r>
              <a:rPr lang="en-US" b="1" baseline="0" dirty="0" smtClean="0"/>
              <a:t>more burden on the programmer</a:t>
            </a:r>
            <a:r>
              <a:rPr lang="en-US" b="0" baseline="0" dirty="0" smtClean="0"/>
              <a:t> in reasoning about what interactions will occur</a:t>
            </a:r>
            <a:endParaRPr lang="en-US" b="1" dirty="0" smtClean="0"/>
          </a:p>
          <a:p>
            <a:endParaRPr lang="en-US" dirty="0" smtClean="0"/>
          </a:p>
          <a:p>
            <a:r>
              <a:rPr lang="en-US" b="1" dirty="0" smtClean="0"/>
              <a:t>side effects are not the only kind of bug we make </a:t>
            </a:r>
            <a:r>
              <a:rPr lang="en-US" dirty="0" smtClean="0"/>
              <a:t>- but they are often not failures in our logical reasoning and they're not "mistakes" they are an unintended consequence of interactions </a:t>
            </a:r>
          </a:p>
          <a:p>
            <a:r>
              <a:rPr lang="en-US" b="1" dirty="0" smtClean="0"/>
              <a:t>(what if we could prevent those interactions?)</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12</a:t>
            </a:fld>
            <a:endParaRPr lang="en-US"/>
          </a:p>
        </p:txBody>
      </p:sp>
    </p:spTree>
    <p:extLst>
      <p:ext uri="{BB962C8B-B14F-4D97-AF65-F5344CB8AC3E}">
        <p14:creationId xmlns:p14="http://schemas.microsoft.com/office/powerpoint/2010/main" val="78293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Idempotent – </a:t>
            </a:r>
            <a:r>
              <a:rPr lang="en-US" sz="1200" b="0" i="0" kern="1200" dirty="0" smtClean="0">
                <a:solidFill>
                  <a:schemeClr val="tx1"/>
                </a:solidFill>
                <a:effectLst/>
                <a:latin typeface="+mn-lt"/>
                <a:ea typeface="+mn-ea"/>
                <a:cs typeface="+mn-cs"/>
              </a:rPr>
              <a:t> can be applied multiple times without changing the result beyond the initial application (i.e. abs(abs(</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 abs(</a:t>
            </a:r>
            <a:r>
              <a:rPr lang="en-US" sz="1200" b="0" i="1" kern="1200" dirty="0" smtClean="0">
                <a:solidFill>
                  <a:schemeClr val="tx1"/>
                </a:solidFill>
                <a:effectLst/>
                <a:latin typeface="+mn-lt"/>
                <a:ea typeface="+mn-ea"/>
                <a:cs typeface="+mn-cs"/>
              </a:rPr>
              <a:t>x</a:t>
            </a:r>
            <a:r>
              <a:rPr lang="en-US" sz="1200" b="0" i="0" kern="1200" dirty="0" smtClean="0">
                <a:solidFill>
                  <a:schemeClr val="tx1"/>
                </a:solidFill>
                <a:effectLst/>
                <a:latin typeface="+mn-lt"/>
                <a:ea typeface="+mn-ea"/>
                <a:cs typeface="+mn-cs"/>
              </a:rPr>
              <a: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referentially transparent expression</a:t>
            </a:r>
            <a:r>
              <a:rPr lang="en-US" sz="1200" b="0" i="0" kern="1200" baseline="0" dirty="0" smtClean="0">
                <a:solidFill>
                  <a:schemeClr val="tx1"/>
                </a:solidFill>
                <a:effectLst/>
                <a:latin typeface="+mn-lt"/>
                <a:ea typeface="+mn-ea"/>
                <a:cs typeface="+mn-cs"/>
              </a:rPr>
              <a:t> can be replaced with it’s corresponding value without changing the programs behavior </a:t>
            </a:r>
            <a:r>
              <a:rPr lang="en-US" sz="1200" b="0" i="0" kern="1200" baseline="0" dirty="0" err="1" smtClean="0">
                <a:solidFill>
                  <a:schemeClr val="tx1"/>
                </a:solidFill>
                <a:effectLst/>
                <a:latin typeface="+mn-lt"/>
                <a:ea typeface="+mn-ea"/>
                <a:cs typeface="+mn-cs"/>
              </a:rPr>
              <a:t>i.e</a:t>
            </a:r>
            <a:endParaRPr lang="en-US" sz="1200" b="0" i="0" kern="1200" baseline="0" dirty="0" smtClean="0">
              <a:solidFill>
                <a:schemeClr val="tx1"/>
              </a:solidFill>
              <a:effectLst/>
              <a:latin typeface="+mn-lt"/>
              <a:ea typeface="+mn-ea"/>
              <a:cs typeface="+mn-cs"/>
            </a:endParaRPr>
          </a:p>
          <a:p>
            <a:r>
              <a:rPr lang="en-US" sz="1200" b="0" i="0" kern="1200" baseline="0" dirty="0" smtClean="0">
                <a:solidFill>
                  <a:schemeClr val="tx1"/>
                </a:solidFill>
                <a:effectLst/>
                <a:latin typeface="+mn-lt"/>
                <a:ea typeface="+mn-ea"/>
                <a:cs typeface="+mn-cs"/>
              </a:rPr>
              <a:t> string </a:t>
            </a:r>
            <a:r>
              <a:rPr lang="en-US" sz="1200" b="0" i="0" kern="1200" baseline="0" dirty="0" err="1" smtClean="0">
                <a:solidFill>
                  <a:schemeClr val="tx1"/>
                </a:solidFill>
                <a:effectLst/>
                <a:latin typeface="+mn-lt"/>
                <a:ea typeface="+mn-ea"/>
                <a:cs typeface="+mn-cs"/>
              </a:rPr>
              <a:t>getFileName</a:t>
            </a:r>
            <a:r>
              <a:rPr lang="en-US" sz="1200" b="0" i="0" kern="1200" baseline="0" dirty="0" smtClean="0">
                <a:solidFill>
                  <a:schemeClr val="tx1"/>
                </a:solidFill>
                <a:effectLst/>
                <a:latin typeface="+mn-lt"/>
                <a:ea typeface="+mn-ea"/>
                <a:cs typeface="+mn-cs"/>
              </a:rPr>
              <a:t>() = “file1.txt”</a:t>
            </a:r>
          </a:p>
          <a:p>
            <a:endParaRPr lang="en-US" sz="1200" b="0" i="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13</a:t>
            </a:fld>
            <a:endParaRPr lang="en-US"/>
          </a:p>
        </p:txBody>
      </p:sp>
    </p:spTree>
    <p:extLst>
      <p:ext uri="{BB962C8B-B14F-4D97-AF65-F5344CB8AC3E}">
        <p14:creationId xmlns:p14="http://schemas.microsoft.com/office/powerpoint/2010/main" val="4135003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3103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2 colum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71847"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4"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2444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2 column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84088"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10" name="Content Placeholder 9"/>
          <p:cNvSpPr>
            <a:spLocks noGrp="1"/>
          </p:cNvSpPr>
          <p:nvPr>
            <p:ph sz="quarter" idx="13"/>
          </p:nvPr>
        </p:nvSpPr>
        <p:spPr>
          <a:xfrm>
            <a:off x="4512376"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7"/>
          </p:nvPr>
        </p:nvSpPr>
        <p:spPr>
          <a:xfrm>
            <a:off x="8081952"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7822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2017-06-06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6"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7604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2017-06-06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339586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2017-06-06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17194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2280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32330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3" name="Content Placeholder 2"/>
          <p:cNvSpPr>
            <a:spLocks noGrp="1"/>
          </p:cNvSpPr>
          <p:nvPr>
            <p:ph sz="quarter" idx="11" hasCustomPrompt="1"/>
          </p:nvPr>
        </p:nvSpPr>
        <p:spPr>
          <a:xfrm>
            <a:off x="3041650" y="1357313"/>
            <a:ext cx="5865813" cy="3879850"/>
          </a:xfrm>
        </p:spPr>
        <p:txBody>
          <a:bodyPr/>
          <a:lstStyle>
            <a:lvl1pPr marL="0" indent="0">
              <a:buFontTx/>
              <a:buNone/>
              <a:defRPr/>
            </a:lvl1pPr>
          </a:lstStyle>
          <a:p>
            <a:pPr lvl="0"/>
            <a:r>
              <a:rPr lang="en-US" dirty="0"/>
              <a:t>Click picture icon (bottom left) to add a picture</a:t>
            </a:r>
          </a:p>
        </p:txBody>
      </p:sp>
    </p:spTree>
    <p:extLst>
      <p:ext uri="{BB962C8B-B14F-4D97-AF65-F5344CB8AC3E}">
        <p14:creationId xmlns:p14="http://schemas.microsoft.com/office/powerpoint/2010/main" val="17920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746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2647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028122" y="5449706"/>
            <a:ext cx="3359150" cy="1289024"/>
          </a:xfrm>
        </p:spPr>
        <p:txBody>
          <a:bodyPr anchor="ctr">
            <a:normAutofit/>
          </a:bodyPr>
          <a:lstStyle>
            <a:lvl1pPr marL="0" indent="0" algn="ctr">
              <a:buFontTx/>
              <a:buNone/>
              <a:defRPr sz="2000" baseline="0"/>
            </a:lvl1pPr>
          </a:lstStyle>
          <a:p>
            <a:pPr lvl="0"/>
            <a:r>
              <a:rPr lang="en-US" dirty="0"/>
              <a:t>Click picture icon (bottom left) to add client logo</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42327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ph on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9" name="Text Placeholder 2"/>
          <p:cNvSpPr>
            <a:spLocks noGrp="1"/>
          </p:cNvSpPr>
          <p:nvPr>
            <p:ph type="body" idx="1"/>
          </p:nvPr>
        </p:nvSpPr>
        <p:spPr>
          <a:xfrm>
            <a:off x="8907832" y="2975274"/>
            <a:ext cx="2622083" cy="340627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rgbClr val="DC3220"/>
              </a:buClr>
              <a:buSzPct val="80000"/>
              <a:buFontTx/>
              <a:buNone/>
              <a:tabLst/>
              <a:defRPr sz="1400" spc="-50" baseline="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
                <a:srgbClr val="DC3220"/>
              </a:buClr>
              <a:buSzPct val="80000"/>
              <a:buFontTx/>
              <a:buNone/>
              <a:tabLst/>
              <a:defRPr/>
            </a:pPr>
            <a:r>
              <a:rPr lang="en-US" dirty="0"/>
              <a:t>Edit Master text styles</a:t>
            </a:r>
          </a:p>
        </p:txBody>
      </p:sp>
      <p:sp>
        <p:nvSpPr>
          <p:cNvPr id="10" name="Chart Placeholder 2"/>
          <p:cNvSpPr>
            <a:spLocks noGrp="1"/>
          </p:cNvSpPr>
          <p:nvPr>
            <p:ph type="chart" sz="quarter" idx="10" hasCustomPrompt="1"/>
          </p:nvPr>
        </p:nvSpPr>
        <p:spPr>
          <a:xfrm>
            <a:off x="1303371" y="1112427"/>
            <a:ext cx="7224611" cy="5365375"/>
          </a:xfrm>
        </p:spPr>
        <p:txBody>
          <a:bodyPr/>
          <a:lstStyle>
            <a:lvl1pPr>
              <a:defRPr>
                <a:solidFill>
                  <a:schemeClr val="bg2">
                    <a:lumMod val="50000"/>
                  </a:schemeClr>
                </a:solidFill>
              </a:defRPr>
            </a:lvl1pPr>
          </a:lstStyle>
          <a:p>
            <a:r>
              <a:rPr lang="en-US" dirty="0"/>
              <a:t>Chart</a:t>
            </a:r>
          </a:p>
        </p:txBody>
      </p:sp>
    </p:spTree>
    <p:extLst>
      <p:ext uri="{BB962C8B-B14F-4D97-AF65-F5344CB8AC3E}">
        <p14:creationId xmlns:p14="http://schemas.microsoft.com/office/powerpoint/2010/main" val="3158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layout -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7"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2017-06-06</a:t>
            </a:fld>
            <a:endParaRPr lang="en-US" dirty="0"/>
          </a:p>
        </p:txBody>
      </p:sp>
      <p:sp>
        <p:nvSpPr>
          <p:cNvPr id="38" name="Footer Placeholder 3"/>
          <p:cNvSpPr>
            <a:spLocks noGrp="1"/>
          </p:cNvSpPr>
          <p:nvPr>
            <p:ph type="ftr" sz="quarter" idx="11"/>
          </p:nvPr>
        </p:nvSpPr>
        <p:spPr>
          <a:xfrm>
            <a:off x="838200" y="6356350"/>
            <a:ext cx="4114800" cy="365125"/>
          </a:xfrm>
        </p:spPr>
        <p:txBody>
          <a:bodyPr/>
          <a:lstStyle/>
          <a:p>
            <a:endParaRPr lang="en-US" dirty="0"/>
          </a:p>
        </p:txBody>
      </p:sp>
      <p:sp>
        <p:nvSpPr>
          <p:cNvPr id="39"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40" name="Text Placeholder 14"/>
          <p:cNvSpPr>
            <a:spLocks noGrp="1"/>
          </p:cNvSpPr>
          <p:nvPr>
            <p:ph type="body" sz="quarter" idx="16"/>
          </p:nvPr>
        </p:nvSpPr>
        <p:spPr>
          <a:xfrm>
            <a:off x="1945810" y="3930936"/>
            <a:ext cx="2620479"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2" name="Text Placeholder 14"/>
          <p:cNvSpPr>
            <a:spLocks noGrp="1"/>
          </p:cNvSpPr>
          <p:nvPr>
            <p:ph type="body" sz="quarter" idx="18"/>
          </p:nvPr>
        </p:nvSpPr>
        <p:spPr>
          <a:xfrm>
            <a:off x="4847249" y="3930936"/>
            <a:ext cx="2617767"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4" name="Text Placeholder 14"/>
          <p:cNvSpPr>
            <a:spLocks noGrp="1"/>
          </p:cNvSpPr>
          <p:nvPr>
            <p:ph type="body" sz="quarter" idx="20"/>
          </p:nvPr>
        </p:nvSpPr>
        <p:spPr>
          <a:xfrm>
            <a:off x="7748401" y="3930936"/>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6" name="Text Placeholder 9"/>
          <p:cNvSpPr>
            <a:spLocks noGrp="1"/>
          </p:cNvSpPr>
          <p:nvPr>
            <p:ph type="body" sz="quarter" idx="23"/>
          </p:nvPr>
        </p:nvSpPr>
        <p:spPr>
          <a:xfrm>
            <a:off x="1832758" y="2183753"/>
            <a:ext cx="9521041" cy="1126677"/>
          </a:xfrm>
        </p:spPr>
        <p:txBody>
          <a:bodyPr>
            <a:normAutofit/>
          </a:bodyPr>
          <a:lstStyle>
            <a:lvl1pPr marL="0" indent="0" algn="l">
              <a:buNone/>
              <a:defRPr sz="2400"/>
            </a:lvl1pPr>
          </a:lstStyle>
          <a:p>
            <a:pPr lvl="0"/>
            <a:r>
              <a:rPr lang="en-US" dirty="0"/>
              <a:t>Edit Master text styles</a:t>
            </a:r>
          </a:p>
        </p:txBody>
      </p:sp>
      <p:sp>
        <p:nvSpPr>
          <p:cNvPr id="47" name="Title 1"/>
          <p:cNvSpPr>
            <a:spLocks noGrp="1"/>
          </p:cNvSpPr>
          <p:nvPr>
            <p:ph type="title"/>
          </p:nvPr>
        </p:nvSpPr>
        <p:spPr>
          <a:xfrm>
            <a:off x="1832759" y="1649506"/>
            <a:ext cx="9521041" cy="534248"/>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cxnSp>
        <p:nvCxnSpPr>
          <p:cNvPr id="48" name="Straight Connector 47"/>
          <p:cNvCxnSpPr/>
          <p:nvPr userDrawn="1"/>
        </p:nvCxnSpPr>
        <p:spPr>
          <a:xfrm flipH="1" flipV="1">
            <a:off x="7594600"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flipV="1">
            <a:off x="4695874"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ontent Placeholder 9"/>
          <p:cNvSpPr>
            <a:spLocks noGrp="1"/>
          </p:cNvSpPr>
          <p:nvPr>
            <p:ph sz="quarter" idx="13"/>
          </p:nvPr>
        </p:nvSpPr>
        <p:spPr>
          <a:xfrm>
            <a:off x="194581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9"/>
          <p:cNvSpPr>
            <a:spLocks noGrp="1"/>
          </p:cNvSpPr>
          <p:nvPr>
            <p:ph sz="quarter" idx="24"/>
          </p:nvPr>
        </p:nvSpPr>
        <p:spPr>
          <a:xfrm>
            <a:off x="4854239"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9"/>
          <p:cNvSpPr>
            <a:spLocks noGrp="1"/>
          </p:cNvSpPr>
          <p:nvPr>
            <p:ph sz="quarter" idx="25"/>
          </p:nvPr>
        </p:nvSpPr>
        <p:spPr>
          <a:xfrm>
            <a:off x="774963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16"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2017-06-06</a:t>
            </a:fld>
            <a:endParaRPr lang="en-US" dirty="0"/>
          </a:p>
        </p:txBody>
      </p:sp>
      <p:sp>
        <p:nvSpPr>
          <p:cNvPr id="17" name="Footer Placeholder 3"/>
          <p:cNvSpPr>
            <a:spLocks noGrp="1"/>
          </p:cNvSpPr>
          <p:nvPr>
            <p:ph type="ftr" sz="quarter" idx="11"/>
          </p:nvPr>
        </p:nvSpPr>
        <p:spPr>
          <a:xfrm>
            <a:off x="838200" y="6356350"/>
            <a:ext cx="4114800" cy="365125"/>
          </a:xfrm>
        </p:spPr>
        <p:txBody>
          <a:bodyPr/>
          <a:lstStyle/>
          <a:p>
            <a:endParaRPr lang="en-US" dirty="0"/>
          </a:p>
        </p:txBody>
      </p:sp>
      <p:sp>
        <p:nvSpPr>
          <p:cNvPr id="18"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19"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0"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6"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dirty="0"/>
              <a:t>Edit Master text styles</a:t>
            </a:r>
          </a:p>
        </p:txBody>
      </p:sp>
      <p:sp>
        <p:nvSpPr>
          <p:cNvPr id="27"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baseline="0"/>
            </a:lvl1pPr>
          </a:lstStyle>
          <a:p>
            <a:pPr lvl="0"/>
            <a:r>
              <a:rPr lang="en-US" dirty="0"/>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54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06"/>
            <a:ext cx="12192000" cy="4245903"/>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2017-06-06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spc="-50" baseline="0">
                <a:solidFill>
                  <a:srgbClr val="DE1E37"/>
                </a:solidFill>
                <a:latin typeface="+mj-lt"/>
              </a:defRPr>
            </a:lvl1pPr>
          </a:lstStyle>
          <a:p>
            <a:pPr lvl="0"/>
            <a:r>
              <a:rPr lang="en-US" dirty="0"/>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dirty="0"/>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19975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5397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50" baseline="0">
                <a:solidFill>
                  <a:schemeClr val="bg1"/>
                </a:solidFill>
                <a:latin typeface="+mn-lt"/>
              </a:defRPr>
            </a:lvl1pPr>
          </a:lstStyle>
          <a:p>
            <a:pPr lvl="0"/>
            <a:r>
              <a:rPr lang="en-US" dirty="0"/>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8727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baseline="0">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32479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0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972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2017-06-06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449902"/>
            <a:ext cx="9521825" cy="3700732"/>
          </a:xfrm>
        </p:spPr>
        <p:txBody>
          <a:bodyPr/>
          <a:lstStyle>
            <a:lvl1pPr marL="344488" indent="-344488">
              <a:defRPr baseline="0"/>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6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EE57E4-9E18-4491-8748-18C9ED9EDF86}" type="datetimeFigureOut">
              <a:rPr lang="en-US" smtClean="0"/>
              <a:t>2017-06-06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p:cNvSpPr>
            <a:spLocks noGrp="1"/>
          </p:cNvSpPr>
          <p:nvPr>
            <p:ph type="pic" sz="quarter" idx="18"/>
          </p:nvPr>
        </p:nvSpPr>
        <p:spPr>
          <a:xfrm>
            <a:off x="0" y="5285678"/>
            <a:ext cx="12191999" cy="1572322"/>
          </a:xfrm>
        </p:spPr>
        <p:txBody>
          <a:bodyPr/>
          <a:lstStyle/>
          <a:p>
            <a:endParaRPr lang="en-US"/>
          </a:p>
        </p:txBody>
      </p:sp>
    </p:spTree>
    <p:extLst>
      <p:ext uri="{BB962C8B-B14F-4D97-AF65-F5344CB8AC3E}">
        <p14:creationId xmlns:p14="http://schemas.microsoft.com/office/powerpoint/2010/main" val="17243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7"/>
          <p:cNvSpPr>
            <a:spLocks noGrp="1"/>
          </p:cNvSpPr>
          <p:nvPr>
            <p:ph sz="quarter" idx="13"/>
          </p:nvPr>
        </p:nvSpPr>
        <p:spPr>
          <a:xfrm>
            <a:off x="1831974" y="2450060"/>
            <a:ext cx="4603332" cy="3733254"/>
          </a:xfrm>
        </p:spPr>
        <p:txBody>
          <a:bodyPr>
            <a:normAutofit/>
          </a:bodyPr>
          <a:lstStyle>
            <a:lvl1pPr marL="0" indent="0">
              <a:lnSpc>
                <a:spcPct val="120000"/>
              </a:lnSpc>
              <a:buNone/>
              <a:defRPr sz="1600" spc="-50" baseline="0"/>
            </a:lvl1pPr>
          </a:lstStyle>
          <a:p>
            <a:pPr lvl="0"/>
            <a:r>
              <a:rPr lang="en-US" dirty="0"/>
              <a:t>Edit Master text styles</a:t>
            </a:r>
          </a:p>
        </p:txBody>
      </p:sp>
      <p:sp>
        <p:nvSpPr>
          <p:cNvPr id="10" name="Content Placeholder 9"/>
          <p:cNvSpPr>
            <a:spLocks noGrp="1"/>
          </p:cNvSpPr>
          <p:nvPr>
            <p:ph sz="quarter" idx="14"/>
          </p:nvPr>
        </p:nvSpPr>
        <p:spPr>
          <a:xfrm>
            <a:off x="6751598" y="2449902"/>
            <a:ext cx="4603332" cy="3733411"/>
          </a:xfrm>
        </p:spPr>
        <p:txBody>
          <a:bodyPr>
            <a:normAutofit/>
          </a:bodyPr>
          <a:lstStyle>
            <a:lvl1pPr marL="0" indent="0">
              <a:lnSpc>
                <a:spcPct val="120000"/>
              </a:lnSpc>
              <a:buNone/>
              <a:defRPr sz="1600" spc="-50" baseline="0"/>
            </a:lvl1pPr>
          </a:lstStyle>
          <a:p>
            <a:pPr lvl="0"/>
            <a:r>
              <a:rPr lang="en-US" dirty="0"/>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72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Content Placeholder 9"/>
          <p:cNvSpPr>
            <a:spLocks noGrp="1"/>
          </p:cNvSpPr>
          <p:nvPr>
            <p:ph sz="quarter" idx="15"/>
          </p:nvPr>
        </p:nvSpPr>
        <p:spPr>
          <a:xfrm>
            <a:off x="1831976" y="2449902"/>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6"/>
          </p:nvPr>
        </p:nvSpPr>
        <p:spPr>
          <a:xfrm>
            <a:off x="6758081" y="2449901"/>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66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9"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261728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 bullets">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Date Placeholder 4"/>
          <p:cNvSpPr>
            <a:spLocks noGrp="1"/>
          </p:cNvSpPr>
          <p:nvPr>
            <p:ph type="dt" sz="half" idx="10"/>
          </p:nvPr>
        </p:nvSpPr>
        <p:spPr/>
        <p:txBody>
          <a:bodyPr/>
          <a:lstStyle/>
          <a:p>
            <a:fld id="{AEEE57E4-9E18-4491-8748-18C9ED9EDF86}" type="datetimeFigureOut">
              <a:rPr lang="en-US" smtClean="0"/>
              <a:t>2017-06-06</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9"/>
          <p:cNvSpPr>
            <a:spLocks noGrp="1"/>
          </p:cNvSpPr>
          <p:nvPr>
            <p:ph sz="quarter" idx="13"/>
          </p:nvPr>
        </p:nvSpPr>
        <p:spPr>
          <a:xfrm>
            <a:off x="5453394" y="2544760"/>
            <a:ext cx="5900406"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3491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2017-06-06</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770343567"/>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2" r:id="rId3"/>
    <p:sldLayoutId id="2147483650" r:id="rId4"/>
    <p:sldLayoutId id="2147483658" r:id="rId5"/>
    <p:sldLayoutId id="2147483652" r:id="rId6"/>
    <p:sldLayoutId id="2147483679" r:id="rId7"/>
    <p:sldLayoutId id="2147483657" r:id="rId8"/>
    <p:sldLayoutId id="2147483677" r:id="rId9"/>
    <p:sldLayoutId id="2147483670" r:id="rId10"/>
    <p:sldLayoutId id="2147483678" r:id="rId11"/>
    <p:sldLayoutId id="2147483680" r:id="rId12"/>
    <p:sldLayoutId id="2147483666" r:id="rId13"/>
    <p:sldLayoutId id="2147483655" r:id="rId14"/>
    <p:sldLayoutId id="2147483660" r:id="rId15"/>
    <p:sldLayoutId id="2147483681" r:id="rId16"/>
    <p:sldLayoutId id="2147483663" r:id="rId17"/>
    <p:sldLayoutId id="2147483673" r:id="rId18"/>
    <p:sldLayoutId id="2147483674" r:id="rId19"/>
    <p:sldLayoutId id="2147483684" r:id="rId20"/>
    <p:sldLayoutId id="2147483682" r:id="rId21"/>
    <p:sldLayoutId id="2147483683" r:id="rId22"/>
    <p:sldLayoutId id="2147483675" r:id="rId23"/>
    <p:sldLayoutId id="2147483667" r:id="rId24"/>
    <p:sldLayoutId id="2147483668" r:id="rId25"/>
    <p:sldLayoutId id="2147483672"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30"/>
        </a:buBlip>
        <a:defRPr sz="2400" kern="1200" spc="-5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30"/>
        </a:buBlip>
        <a:defRPr sz="2000" b="0" i="0" kern="1200" spc="-5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30"/>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7.xml"/><Relationship Id="rId6" Type="http://schemas.openxmlformats.org/officeDocument/2006/relationships/image" Target="../media/image18.jpe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hackernoon.com/why-functional-programming-matters-c647f56a7691"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hyperlink" Target="https://docs.haskellstack.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s://www.haskell.org/hoogle/" TargetMode="External"/><Relationship Id="rId4" Type="http://schemas.openxmlformats.org/officeDocument/2006/relationships/hyperlink" Target="https://hackage.haskell.org/" TargetMode="External"/></Relationships>
</file>

<file path=ppt/slides/_rels/slide47.xml.rels><?xml version="1.0" encoding="UTF-8" standalone="yes"?>
<Relationships xmlns="http://schemas.openxmlformats.org/package/2006/relationships"><Relationship Id="rId3" Type="http://schemas.openxmlformats.org/officeDocument/2006/relationships/hyperlink" Target="https://functionalprogramming.slack.com/" TargetMode="External"/><Relationship Id="rId2" Type="http://schemas.openxmlformats.org/officeDocument/2006/relationships/hyperlink" Target="http://learnyouahaskell.com/chapters" TargetMode="External"/><Relationship Id="rId1" Type="http://schemas.openxmlformats.org/officeDocument/2006/relationships/slideLayout" Target="../slideLayouts/slideLayout4.xml"/><Relationship Id="rId4" Type="http://schemas.openxmlformats.org/officeDocument/2006/relationships/hyperlink" Target="https://www.codewars.com/" TargetMode="Externa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rDCMain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939" y="342901"/>
            <a:ext cx="4321926" cy="2400299"/>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158" y="3134533"/>
            <a:ext cx="3048898" cy="1486393"/>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29" name="Picture 5" descr="Imaginet_simplified_logo_PrD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96158" y="4850784"/>
            <a:ext cx="2109858" cy="843866"/>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73095" y="5867199"/>
            <a:ext cx="1555984" cy="784330"/>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1" name="Picture 7" descr="Unionware_Logo_CMYK_NoTagline_2016 cop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5861" y="3471510"/>
            <a:ext cx="4811897" cy="68591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2" name="Picture 8" descr="Solvera_Gol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7014" y="4850784"/>
            <a:ext cx="1329752" cy="86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33" name="Picture 9" descr="Online-Wordmark-RGB-Vertical-AllDark"/>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77726" y="6002210"/>
            <a:ext cx="1528328" cy="659882"/>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1034" name="Picture 10" descr="D2L-Desire2Learn"/>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29776" y="4885738"/>
            <a:ext cx="1158828" cy="82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035" name="Picture 11" descr="MSFT_logo_rgb_C-Gray_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93512" y="5867199"/>
            <a:ext cx="2527756" cy="929904"/>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4" name="TextBox 3"/>
          <p:cNvSpPr txBox="1"/>
          <p:nvPr/>
        </p:nvSpPr>
        <p:spPr>
          <a:xfrm>
            <a:off x="5268176" y="342901"/>
            <a:ext cx="6676174" cy="1323439"/>
          </a:xfrm>
          <a:prstGeom prst="rect">
            <a:avLst/>
          </a:prstGeom>
          <a:noFill/>
        </p:spPr>
        <p:txBody>
          <a:bodyPr wrap="square" rtlCol="0">
            <a:spAutoFit/>
          </a:bodyPr>
          <a:lstStyle/>
          <a:p>
            <a:pPr algn="ctr"/>
            <a:r>
              <a:rPr lang="en-CA" sz="4000" dirty="0" smtClean="0"/>
              <a:t>Functional Programming with Haskell</a:t>
            </a:r>
            <a:endParaRPr lang="en-CA" sz="4000" dirty="0"/>
          </a:p>
        </p:txBody>
      </p:sp>
    </p:spTree>
    <p:extLst>
      <p:ext uri="{BB962C8B-B14F-4D97-AF65-F5344CB8AC3E}">
        <p14:creationId xmlns:p14="http://schemas.microsoft.com/office/powerpoint/2010/main" val="2011908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2364" y="1324097"/>
            <a:ext cx="10863144" cy="5639250"/>
          </a:xfrm>
        </p:spPr>
      </p:pic>
    </p:spTree>
    <p:extLst>
      <p:ext uri="{BB962C8B-B14F-4D97-AF65-F5344CB8AC3E}">
        <p14:creationId xmlns:p14="http://schemas.microsoft.com/office/powerpoint/2010/main" val="29247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1156" y="1324098"/>
            <a:ext cx="10854351" cy="5634686"/>
          </a:xfrm>
        </p:spPr>
      </p:pic>
    </p:spTree>
    <p:extLst>
      <p:ext uri="{BB962C8B-B14F-4D97-AF65-F5344CB8AC3E}">
        <p14:creationId xmlns:p14="http://schemas.microsoft.com/office/powerpoint/2010/main" val="841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a:t>
            </a:r>
            <a:r>
              <a:rPr lang="en-US" strike="sngStrike" dirty="0" smtClean="0"/>
              <a:t>Eliminating</a:t>
            </a:r>
            <a:r>
              <a:rPr lang="en-US" dirty="0" smtClean="0"/>
              <a:t> Reducing side effects</a:t>
            </a:r>
            <a:endParaRPr lang="en-US" dirty="0"/>
          </a:p>
        </p:txBody>
      </p:sp>
      <p:sp>
        <p:nvSpPr>
          <p:cNvPr id="3" name="Content Placeholder 2"/>
          <p:cNvSpPr>
            <a:spLocks noGrp="1"/>
          </p:cNvSpPr>
          <p:nvPr>
            <p:ph sz="quarter" idx="13"/>
          </p:nvPr>
        </p:nvSpPr>
        <p:spPr/>
        <p:txBody>
          <a:bodyPr>
            <a:normAutofit/>
          </a:bodyPr>
          <a:lstStyle/>
          <a:p>
            <a:r>
              <a:rPr lang="en-US" b="1" strike="sngStrike" dirty="0" smtClean="0"/>
              <a:t>ONE </a:t>
            </a:r>
            <a:r>
              <a:rPr lang="en-US" b="1" strike="sngStrike" dirty="0"/>
              <a:t>of</a:t>
            </a:r>
            <a:r>
              <a:rPr lang="en-US" b="1" dirty="0"/>
              <a:t> the key motivations </a:t>
            </a:r>
            <a:r>
              <a:rPr lang="en-US" b="1" dirty="0" smtClean="0"/>
              <a:t>of Functional Programming</a:t>
            </a:r>
          </a:p>
          <a:p>
            <a:r>
              <a:rPr lang="en-US" b="1" dirty="0" smtClean="0"/>
              <a:t>side </a:t>
            </a:r>
            <a:r>
              <a:rPr lang="en-US" b="1" dirty="0"/>
              <a:t>effects are </a:t>
            </a:r>
            <a:r>
              <a:rPr lang="en-US" b="1" dirty="0" smtClean="0"/>
              <a:t>observable changes in state outside of the current scope</a:t>
            </a:r>
            <a:endParaRPr lang="en-US" b="1" dirty="0" smtClean="0">
              <a:solidFill>
                <a:schemeClr val="accent1"/>
              </a:solidFill>
            </a:endParaRPr>
          </a:p>
          <a:p>
            <a:endParaRPr lang="en-US" dirty="0" smtClean="0"/>
          </a:p>
          <a:p>
            <a:endParaRPr lang="en-US" dirty="0"/>
          </a:p>
          <a:p>
            <a:pPr marL="0" indent="0">
              <a:buNone/>
            </a:pPr>
            <a:endParaRPr lang="en-US" dirty="0" smtClean="0"/>
          </a:p>
          <a:p>
            <a:pPr marL="0" indent="0">
              <a:buNone/>
            </a:pPr>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24094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p:spPr>
        <p:txBody>
          <a:bodyPr/>
          <a:lstStyle/>
          <a:p>
            <a:r>
              <a:rPr lang="en-US" dirty="0" smtClean="0"/>
              <a:t>2. The </a:t>
            </a:r>
            <a:r>
              <a:rPr lang="en-US" dirty="0"/>
              <a:t>evaluation of mathematical functions </a:t>
            </a:r>
          </a:p>
        </p:txBody>
      </p:sp>
      <p:sp>
        <p:nvSpPr>
          <p:cNvPr id="3" name="Content Placeholder 2"/>
          <p:cNvSpPr>
            <a:spLocks noGrp="1"/>
          </p:cNvSpPr>
          <p:nvPr>
            <p:ph sz="quarter" idx="13"/>
          </p:nvPr>
        </p:nvSpPr>
        <p:spPr/>
        <p:txBody>
          <a:bodyPr>
            <a:normAutofit/>
          </a:bodyPr>
          <a:lstStyle/>
          <a:p>
            <a:r>
              <a:rPr lang="en-US" dirty="0" smtClean="0"/>
              <a:t>functions </a:t>
            </a:r>
            <a:r>
              <a:rPr lang="en-US" dirty="0"/>
              <a:t>in </a:t>
            </a:r>
            <a:r>
              <a:rPr lang="en-US" dirty="0" smtClean="0"/>
              <a:t>Functional Programming </a:t>
            </a:r>
            <a:r>
              <a:rPr lang="en-US" dirty="0"/>
              <a:t>are </a:t>
            </a:r>
            <a:r>
              <a:rPr lang="en-US" dirty="0" smtClean="0"/>
              <a:t>analogs </a:t>
            </a:r>
            <a:r>
              <a:rPr lang="en-US" dirty="0"/>
              <a:t>to </a:t>
            </a:r>
            <a:r>
              <a:rPr lang="en-US" dirty="0" smtClean="0"/>
              <a:t>functions in mathematics</a:t>
            </a:r>
          </a:p>
          <a:p>
            <a:r>
              <a:rPr lang="en-US" dirty="0"/>
              <a:t>T</a:t>
            </a:r>
            <a:r>
              <a:rPr lang="en-US" dirty="0" smtClean="0"/>
              <a:t>hey </a:t>
            </a:r>
            <a:r>
              <a:rPr lang="en-US" dirty="0"/>
              <a:t>are </a:t>
            </a:r>
            <a:endParaRPr lang="en-US" dirty="0" smtClean="0"/>
          </a:p>
          <a:p>
            <a:pPr lvl="1"/>
            <a:r>
              <a:rPr lang="en-US" b="1" dirty="0" smtClean="0"/>
              <a:t>Idempotent   </a:t>
            </a:r>
            <a:r>
              <a:rPr lang="en-US" dirty="0"/>
              <a:t>ƒ(ƒ(x)) ≡ ƒ(x).</a:t>
            </a:r>
            <a:endParaRPr lang="en-US" dirty="0" smtClean="0"/>
          </a:p>
          <a:p>
            <a:pPr lvl="1"/>
            <a:r>
              <a:rPr lang="en-US" b="1" dirty="0" smtClean="0"/>
              <a:t>referentially </a:t>
            </a:r>
            <a:r>
              <a:rPr lang="en-US" b="1" dirty="0"/>
              <a:t>transparent </a:t>
            </a:r>
            <a:r>
              <a:rPr lang="en-US" b="1" dirty="0" smtClean="0"/>
              <a:t>  </a:t>
            </a:r>
            <a:r>
              <a:rPr lang="en-US" dirty="0"/>
              <a:t>f(x) = f(x)</a:t>
            </a:r>
            <a:endParaRPr lang="en-US" dirty="0" smtClean="0"/>
          </a:p>
          <a:p>
            <a:pPr lvl="1"/>
            <a:r>
              <a:rPr lang="en-US" b="1" dirty="0" smtClean="0"/>
              <a:t>"</a:t>
            </a:r>
            <a:r>
              <a:rPr lang="en-US" b="1" dirty="0"/>
              <a:t>Pure" (deterministic)</a:t>
            </a:r>
            <a:r>
              <a:rPr lang="en-US" dirty="0"/>
              <a:t> functions with no side effects </a:t>
            </a:r>
            <a:r>
              <a:rPr lang="en-US" dirty="0" smtClean="0"/>
              <a:t>can </a:t>
            </a:r>
            <a:r>
              <a:rPr lang="en-US" dirty="0"/>
              <a:t>be </a:t>
            </a:r>
            <a:r>
              <a:rPr lang="en-US" b="1" dirty="0"/>
              <a:t>proven</a:t>
            </a:r>
            <a:r>
              <a:rPr lang="en-US" dirty="0"/>
              <a:t> mathematically</a:t>
            </a:r>
            <a:r>
              <a:rPr lang="en-US" dirty="0" smtClean="0"/>
              <a:t>.  </a:t>
            </a:r>
            <a:endParaRPr lang="en-US" dirty="0"/>
          </a:p>
          <a:p>
            <a:pPr marL="0" indent="0">
              <a:buNone/>
            </a:pPr>
            <a:endParaRPr lang="en-US" i="1" dirty="0" smtClean="0"/>
          </a:p>
        </p:txBody>
      </p:sp>
    </p:spTree>
    <p:extLst>
      <p:ext uri="{BB962C8B-B14F-4D97-AF65-F5344CB8AC3E}">
        <p14:creationId xmlns:p14="http://schemas.microsoft.com/office/powerpoint/2010/main" val="163356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dirty="0" smtClean="0"/>
              <a:t>. The </a:t>
            </a:r>
            <a:r>
              <a:rPr lang="en-US" dirty="0"/>
              <a:t>evaluation of mathematical functions </a:t>
            </a:r>
          </a:p>
        </p:txBody>
      </p:sp>
      <p:sp>
        <p:nvSpPr>
          <p:cNvPr id="3" name="Content Placeholder 2"/>
          <p:cNvSpPr>
            <a:spLocks noGrp="1"/>
          </p:cNvSpPr>
          <p:nvPr>
            <p:ph sz="quarter" idx="13"/>
          </p:nvPr>
        </p:nvSpPr>
        <p:spPr/>
        <p:txBody>
          <a:bodyPr>
            <a:normAutofit/>
          </a:bodyPr>
          <a:lstStyle/>
          <a:p>
            <a:r>
              <a:rPr lang="en-US" dirty="0" smtClean="0"/>
              <a:t>When our functions behave like mathematical functions we can use them as </a:t>
            </a:r>
            <a:r>
              <a:rPr lang="en-US" b="1" dirty="0" smtClean="0"/>
              <a:t>basic units of abstraction</a:t>
            </a:r>
            <a:r>
              <a:rPr lang="en-US" dirty="0" smtClean="0"/>
              <a:t>.</a:t>
            </a:r>
          </a:p>
          <a:p>
            <a:r>
              <a:rPr lang="en-US" dirty="0" smtClean="0"/>
              <a:t>We then </a:t>
            </a:r>
            <a:r>
              <a:rPr lang="en-US" dirty="0"/>
              <a:t>gain a </a:t>
            </a:r>
            <a:r>
              <a:rPr lang="en-US" i="1" dirty="0"/>
              <a:t>systematic and proven approach</a:t>
            </a:r>
            <a:r>
              <a:rPr lang="en-US" dirty="0"/>
              <a:t> to composing larger parts of smaller parts, that works on every level, </a:t>
            </a:r>
            <a:r>
              <a:rPr lang="en-US" b="1" dirty="0"/>
              <a:t>at every scale</a:t>
            </a:r>
            <a:r>
              <a:rPr lang="en-US" dirty="0"/>
              <a:t>. </a:t>
            </a:r>
          </a:p>
        </p:txBody>
      </p:sp>
    </p:spTree>
    <p:extLst>
      <p:ext uri="{BB962C8B-B14F-4D97-AF65-F5344CB8AC3E}">
        <p14:creationId xmlns:p14="http://schemas.microsoft.com/office/powerpoint/2010/main" val="375885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3. Avoids </a:t>
            </a:r>
            <a:r>
              <a:rPr lang="en-US" dirty="0"/>
              <a:t>changing-state and mutable data </a:t>
            </a:r>
          </a:p>
        </p:txBody>
      </p:sp>
      <p:sp>
        <p:nvSpPr>
          <p:cNvPr id="3" name="Content Placeholder 2"/>
          <p:cNvSpPr>
            <a:spLocks noGrp="1"/>
          </p:cNvSpPr>
          <p:nvPr>
            <p:ph sz="quarter" idx="13"/>
          </p:nvPr>
        </p:nvSpPr>
        <p:spPr/>
        <p:txBody>
          <a:bodyPr>
            <a:normAutofit/>
          </a:bodyPr>
          <a:lstStyle/>
          <a:p>
            <a:r>
              <a:rPr lang="en-US" dirty="0" smtClean="0"/>
              <a:t>Once a “variable” is set it cannot change</a:t>
            </a:r>
            <a:endParaRPr lang="en-US" dirty="0"/>
          </a:p>
          <a:p>
            <a:r>
              <a:rPr lang="en-US" dirty="0" smtClean="0"/>
              <a:t>key </a:t>
            </a:r>
            <a:r>
              <a:rPr lang="en-US" dirty="0"/>
              <a:t>constraint </a:t>
            </a:r>
            <a:r>
              <a:rPr lang="en-US" dirty="0" smtClean="0"/>
              <a:t>to reduce </a:t>
            </a:r>
            <a:r>
              <a:rPr lang="en-US" dirty="0"/>
              <a:t>complexity and side effects</a:t>
            </a:r>
          </a:p>
          <a:p>
            <a:r>
              <a:rPr lang="en-US" dirty="0" smtClean="0"/>
              <a:t>key </a:t>
            </a:r>
            <a:r>
              <a:rPr lang="en-US" dirty="0"/>
              <a:t>stumbling point for traditionally imperative programmers</a:t>
            </a:r>
          </a:p>
          <a:p>
            <a:pPr marL="0" indent="0">
              <a:buNone/>
            </a:pPr>
            <a:endParaRPr lang="en-US" dirty="0"/>
          </a:p>
        </p:txBody>
      </p:sp>
    </p:spTree>
    <p:extLst>
      <p:ext uri="{BB962C8B-B14F-4D97-AF65-F5344CB8AC3E}">
        <p14:creationId xmlns:p14="http://schemas.microsoft.com/office/powerpoint/2010/main" val="12231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Declarative </a:t>
            </a:r>
            <a:r>
              <a:rPr lang="en-US" dirty="0"/>
              <a:t>programming </a:t>
            </a:r>
          </a:p>
        </p:txBody>
      </p:sp>
      <p:sp>
        <p:nvSpPr>
          <p:cNvPr id="3" name="Content Placeholder 2"/>
          <p:cNvSpPr>
            <a:spLocks noGrp="1"/>
          </p:cNvSpPr>
          <p:nvPr>
            <p:ph sz="quarter" idx="13"/>
          </p:nvPr>
        </p:nvSpPr>
        <p:spPr/>
        <p:txBody>
          <a:bodyPr/>
          <a:lstStyle/>
          <a:p>
            <a:r>
              <a:rPr lang="en-US" dirty="0" smtClean="0"/>
              <a:t>the </a:t>
            </a:r>
            <a:r>
              <a:rPr lang="en-US" dirty="0"/>
              <a:t>programmer expresses the logic or </a:t>
            </a:r>
            <a:r>
              <a:rPr lang="en-US" b="1" dirty="0"/>
              <a:t>intent</a:t>
            </a:r>
            <a:r>
              <a:rPr lang="en-US" dirty="0"/>
              <a:t> of a computation without expressing the steps to achieve it</a:t>
            </a:r>
          </a:p>
          <a:p>
            <a:r>
              <a:rPr lang="en-US" dirty="0" smtClean="0"/>
              <a:t>another </a:t>
            </a:r>
            <a:r>
              <a:rPr lang="en-US" dirty="0"/>
              <a:t>key constraint </a:t>
            </a:r>
            <a:r>
              <a:rPr lang="en-US" dirty="0" smtClean="0"/>
              <a:t>of functional programming</a:t>
            </a:r>
          </a:p>
          <a:p>
            <a:pPr marL="0" indent="0">
              <a:buNone/>
            </a:pPr>
            <a:endParaRPr lang="en-US" dirty="0"/>
          </a:p>
        </p:txBody>
      </p:sp>
    </p:spTree>
    <p:extLst>
      <p:ext uri="{BB962C8B-B14F-4D97-AF65-F5344CB8AC3E}">
        <p14:creationId xmlns:p14="http://schemas.microsoft.com/office/powerpoint/2010/main" val="29937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6039" y="1036026"/>
            <a:ext cx="9744075" cy="5524500"/>
          </a:xfrm>
          <a:prstGeom prst="rect">
            <a:avLst/>
          </a:prstGeom>
        </p:spPr>
      </p:pic>
      <p:sp>
        <p:nvSpPr>
          <p:cNvPr id="4" name="Title 3"/>
          <p:cNvSpPr>
            <a:spLocks noGrp="1"/>
          </p:cNvSpPr>
          <p:nvPr>
            <p:ph type="title"/>
          </p:nvPr>
        </p:nvSpPr>
        <p:spPr>
          <a:xfrm>
            <a:off x="1359389" y="4175112"/>
            <a:ext cx="4959350" cy="2085449"/>
          </a:xfrm>
        </p:spPr>
        <p:txBody>
          <a:bodyPr/>
          <a:lstStyle/>
          <a:p>
            <a:r>
              <a:rPr lang="en-US" dirty="0" smtClean="0"/>
              <a:t>Why</a:t>
            </a:r>
            <a:br>
              <a:rPr lang="en-US" dirty="0" smtClean="0"/>
            </a:br>
            <a:r>
              <a:rPr lang="en-US" dirty="0" smtClean="0"/>
              <a:t>Functional </a:t>
            </a:r>
            <a:r>
              <a:rPr lang="en-US" dirty="0"/>
              <a:t>Programming? </a:t>
            </a:r>
          </a:p>
        </p:txBody>
      </p:sp>
    </p:spTree>
    <p:extLst>
      <p:ext uri="{BB962C8B-B14F-4D97-AF65-F5344CB8AC3E}">
        <p14:creationId xmlns:p14="http://schemas.microsoft.com/office/powerpoint/2010/main" val="102130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 mutability and “</a:t>
            </a:r>
            <a:r>
              <a:rPr lang="en-US" dirty="0" err="1"/>
              <a:t>effectful</a:t>
            </a:r>
            <a:r>
              <a:rPr lang="en-US" dirty="0"/>
              <a:t>” code</a:t>
            </a:r>
          </a:p>
        </p:txBody>
      </p:sp>
      <p:sp>
        <p:nvSpPr>
          <p:cNvPr id="3" name="Content Placeholder 2"/>
          <p:cNvSpPr>
            <a:spLocks noGrp="1"/>
          </p:cNvSpPr>
          <p:nvPr>
            <p:ph sz="quarter" idx="13"/>
          </p:nvPr>
        </p:nvSpPr>
        <p:spPr/>
        <p:txBody>
          <a:bodyPr>
            <a:normAutofit/>
          </a:bodyPr>
          <a:lstStyle/>
          <a:p>
            <a:pPr marL="457200" lvl="1" indent="0">
              <a:buNone/>
            </a:pPr>
            <a:r>
              <a:rPr lang="en-US" sz="2800" i="1" dirty="0"/>
              <a:t>Understanding and debugging a function with side effects requires knowledge about the context and its possible histories [1]</a:t>
            </a:r>
            <a:endParaRPr lang="en-US" sz="2800" dirty="0"/>
          </a:p>
          <a:p>
            <a:r>
              <a:rPr lang="en-US" dirty="0" smtClean="0"/>
              <a:t>As a system grows, the knowledge and context  required to understand the system grows</a:t>
            </a:r>
          </a:p>
          <a:p>
            <a:r>
              <a:rPr lang="en-US" dirty="0" smtClean="0"/>
              <a:t>Pure functions do not require this context</a:t>
            </a:r>
          </a:p>
          <a:p>
            <a:pPr marL="0" indent="0">
              <a:buNone/>
            </a:pPr>
            <a:endParaRPr lang="en-US" dirty="0" smtClean="0"/>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360301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The problem – mutability and “</a:t>
            </a:r>
            <a:r>
              <a:rPr lang="en-US" dirty="0" err="1" smtClean="0"/>
              <a:t>effectful</a:t>
            </a:r>
            <a:r>
              <a:rPr lang="en-US" dirty="0" smtClean="0"/>
              <a:t>” code</a:t>
            </a:r>
            <a:endParaRPr lang="en-US" dirty="0"/>
          </a:p>
        </p:txBody>
      </p:sp>
      <p:sp>
        <p:nvSpPr>
          <p:cNvPr id="3" name="Content Placeholder 2"/>
          <p:cNvSpPr>
            <a:spLocks noGrp="1"/>
          </p:cNvSpPr>
          <p:nvPr>
            <p:ph sz="quarter" idx="13"/>
          </p:nvPr>
        </p:nvSpPr>
        <p:spPr/>
        <p:txBody>
          <a:bodyPr>
            <a:normAutofit/>
          </a:bodyPr>
          <a:lstStyle/>
          <a:p>
            <a:r>
              <a:rPr lang="en-US" i="1" dirty="0" smtClean="0"/>
              <a:t>Global </a:t>
            </a:r>
            <a:r>
              <a:rPr lang="en-US" i="1" dirty="0"/>
              <a:t>m</a:t>
            </a:r>
            <a:r>
              <a:rPr lang="en-US" i="1" dirty="0" smtClean="0"/>
              <a:t>utable state creates </a:t>
            </a:r>
            <a:r>
              <a:rPr lang="en-US" i="1" dirty="0"/>
              <a:t>interdependencies between all parts of the code, and programming languages provide no means for expressing these explicitly</a:t>
            </a:r>
            <a:r>
              <a:rPr lang="en-US" i="1" dirty="0" smtClean="0"/>
              <a:t>.</a:t>
            </a:r>
            <a:r>
              <a:rPr lang="en-US" dirty="0" smtClean="0"/>
              <a:t>[1]</a:t>
            </a:r>
          </a:p>
          <a:p>
            <a:r>
              <a:rPr lang="en-US" dirty="0" smtClean="0"/>
              <a:t>Mutable </a:t>
            </a:r>
            <a:r>
              <a:rPr lang="en-US" dirty="0"/>
              <a:t>state is </a:t>
            </a:r>
            <a:r>
              <a:rPr lang="en-US" dirty="0" smtClean="0"/>
              <a:t>why we </a:t>
            </a:r>
            <a:r>
              <a:rPr lang="en-US" dirty="0"/>
              <a:t>can’t have nice things</a:t>
            </a:r>
          </a:p>
          <a:p>
            <a:pPr marL="0" indent="0">
              <a:buNone/>
            </a:pPr>
            <a:endParaRPr lang="en-US" dirty="0" smtClean="0"/>
          </a:p>
          <a:p>
            <a:endParaRPr lang="en-US" dirty="0" smtClean="0"/>
          </a:p>
          <a:p>
            <a:endParaRPr lang="en-US" dirty="0" smtClean="0"/>
          </a:p>
          <a:p>
            <a:pPr marL="0" indent="0">
              <a:buNone/>
            </a:pPr>
            <a:endParaRPr lang="en-US" dirty="0"/>
          </a:p>
        </p:txBody>
      </p:sp>
    </p:spTree>
    <p:extLst>
      <p:ext uri="{BB962C8B-B14F-4D97-AF65-F5344CB8AC3E}">
        <p14:creationId xmlns:p14="http://schemas.microsoft.com/office/powerpoint/2010/main" val="1324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Functional </a:t>
            </a:r>
            <a:r>
              <a:rPr lang="en-US" dirty="0"/>
              <a:t>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smtClean="0">
                <a:solidFill>
                  <a:srgbClr val="AFABAB"/>
                </a:solidFill>
              </a:rPr>
              <a:t>Quinn Wilson / qwilson@obsglobal.com / @</a:t>
            </a:r>
            <a:r>
              <a:rPr lang="en-US" sz="2000" b="1" dirty="0" err="1" smtClean="0">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344092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fontScale="55000" lnSpcReduction="20000"/>
          </a:bodyPr>
          <a:lstStyle/>
          <a:p>
            <a:r>
              <a:rPr lang="en-US" dirty="0"/>
              <a:t>Object-oriented programming is a poor attempt at the modularization of the assembly line. Not only because, in doing so, it introduces somewhat arbitrary-feeling means of composition, like members and inheritance. But mainly because all that encapsulation achieves is the breakdown of the global mutable state into smaller pieces, which then get hidden inside modules called classes. But it doesn’t really change the fundamental paradigm of the assembly line, and address the underlying problem of interdependencies. It covers up (encapsulates) larger sections of the assembly line, but those sections can rarely be rearranged in unanticipated ways. And even if so, there is no systematic and proven way of doing it (unless we consider </a:t>
            </a:r>
            <a:r>
              <a:rPr lang="en-US" dirty="0" err="1"/>
              <a:t>GoF</a:t>
            </a:r>
            <a:r>
              <a:rPr lang="en-US" dirty="0"/>
              <a:t> design patterns as such</a:t>
            </a:r>
            <a:r>
              <a:rPr lang="en-US" dirty="0" smtClean="0"/>
              <a:t>).</a:t>
            </a:r>
          </a:p>
          <a:p>
            <a:r>
              <a:rPr lang="en-US" dirty="0">
                <a:hlinkClick r:id="rId3"/>
              </a:rPr>
              <a:t>https://hackernoon.com/why-functional-programming-matters-c647f56a7691</a:t>
            </a:r>
            <a:endParaRPr lang="en-US" dirty="0"/>
          </a:p>
        </p:txBody>
      </p:sp>
    </p:spTree>
    <p:extLst>
      <p:ext uri="{BB962C8B-B14F-4D97-AF65-F5344CB8AC3E}">
        <p14:creationId xmlns:p14="http://schemas.microsoft.com/office/powerpoint/2010/main" val="19587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sz="quarter" idx="13"/>
          </p:nvPr>
        </p:nvSpPr>
        <p:spPr/>
        <p:txBody>
          <a:bodyPr/>
          <a:lstStyle/>
          <a:p>
            <a:r>
              <a:rPr lang="en-US" b="1" dirty="0" smtClean="0"/>
              <a:t>Reduce complexity</a:t>
            </a:r>
          </a:p>
          <a:p>
            <a:r>
              <a:rPr lang="en-US" b="1" dirty="0" smtClean="0"/>
              <a:t>Modularity</a:t>
            </a:r>
          </a:p>
          <a:p>
            <a:r>
              <a:rPr lang="en-US" b="1" dirty="0" smtClean="0"/>
              <a:t>Composability</a:t>
            </a:r>
          </a:p>
          <a:p>
            <a:r>
              <a:rPr lang="en-US" b="1" dirty="0" smtClean="0"/>
              <a:t>Code reusability </a:t>
            </a:r>
          </a:p>
          <a:p>
            <a:pPr marL="0" indent="0">
              <a:buNone/>
            </a:pPr>
            <a:r>
              <a:rPr lang="en-US" b="1" dirty="0" smtClean="0"/>
              <a:t>----------------------------------------</a:t>
            </a:r>
          </a:p>
          <a:p>
            <a:r>
              <a:rPr lang="en-US" b="1" dirty="0" smtClean="0"/>
              <a:t>Code that does not resist change</a:t>
            </a:r>
          </a:p>
          <a:p>
            <a:pPr marL="0" indent="0">
              <a:buNone/>
            </a:pPr>
            <a:endParaRPr lang="en-US" b="1" dirty="0"/>
          </a:p>
        </p:txBody>
      </p:sp>
    </p:spTree>
    <p:extLst>
      <p:ext uri="{BB962C8B-B14F-4D97-AF65-F5344CB8AC3E}">
        <p14:creationId xmlns:p14="http://schemas.microsoft.com/office/powerpoint/2010/main" val="9083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Higher Order Functions</a:t>
            </a:r>
            <a:endParaRPr lang="en-US" dirty="0"/>
          </a:p>
        </p:txBody>
      </p:sp>
      <p:sp>
        <p:nvSpPr>
          <p:cNvPr id="3" name="Content Placeholder 2"/>
          <p:cNvSpPr>
            <a:spLocks noGrp="1"/>
          </p:cNvSpPr>
          <p:nvPr>
            <p:ph sz="quarter" idx="13"/>
          </p:nvPr>
        </p:nvSpPr>
        <p:spPr/>
        <p:txBody>
          <a:bodyPr>
            <a:normAutofit/>
          </a:bodyPr>
          <a:lstStyle/>
          <a:p>
            <a:r>
              <a:rPr lang="en-US" b="1" dirty="0" smtClean="0"/>
              <a:t>Functions which accept other functions as arguments or return functions as results.</a:t>
            </a:r>
          </a:p>
          <a:p>
            <a:r>
              <a:rPr lang="en-US" b="1" dirty="0" smtClean="0"/>
              <a:t>Higher Order Functions are a the key to building general patterns.</a:t>
            </a:r>
          </a:p>
          <a:p>
            <a:pPr marL="0" indent="0">
              <a:buNone/>
            </a:pPr>
            <a:endParaRPr lang="en-US" dirty="0"/>
          </a:p>
        </p:txBody>
      </p:sp>
    </p:spTree>
    <p:extLst>
      <p:ext uri="{BB962C8B-B14F-4D97-AF65-F5344CB8AC3E}">
        <p14:creationId xmlns:p14="http://schemas.microsoft.com/office/powerpoint/2010/main" val="32315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Programming Idioms</a:t>
            </a:r>
            <a:endParaRPr lang="en-US" dirty="0"/>
          </a:p>
        </p:txBody>
      </p:sp>
      <p:sp>
        <p:nvSpPr>
          <p:cNvPr id="3" name="Content Placeholder 2"/>
          <p:cNvSpPr>
            <a:spLocks noGrp="1"/>
          </p:cNvSpPr>
          <p:nvPr>
            <p:ph sz="quarter" idx="13"/>
          </p:nvPr>
        </p:nvSpPr>
        <p:spPr/>
        <p:txBody>
          <a:bodyPr>
            <a:normAutofit/>
          </a:bodyPr>
          <a:lstStyle/>
          <a:p>
            <a:r>
              <a:rPr lang="en-US" b="1" dirty="0" smtClean="0"/>
              <a:t>map</a:t>
            </a:r>
            <a:endParaRPr lang="en-US" dirty="0" smtClean="0"/>
          </a:p>
          <a:p>
            <a:pPr lvl="1"/>
            <a:r>
              <a:rPr lang="en-US" dirty="0" smtClean="0"/>
              <a:t>applies a function over a list and returns another list (normally transformed in some way)</a:t>
            </a:r>
          </a:p>
          <a:p>
            <a:pPr lvl="1"/>
            <a:r>
              <a:rPr lang="en-US" dirty="0" smtClean="0"/>
              <a:t>sometimes </a:t>
            </a:r>
            <a:r>
              <a:rPr lang="en-US" dirty="0"/>
              <a:t>called other by other names (transform is a common one) but usually has </a:t>
            </a:r>
            <a:r>
              <a:rPr lang="en-US" b="1" dirty="0"/>
              <a:t>map</a:t>
            </a:r>
            <a:r>
              <a:rPr lang="en-US" dirty="0"/>
              <a:t> in the name (with a notable exception of </a:t>
            </a:r>
            <a:r>
              <a:rPr lang="en-US" dirty="0" err="1"/>
              <a:t>.net's</a:t>
            </a:r>
            <a:r>
              <a:rPr lang="en-US" dirty="0"/>
              <a:t> </a:t>
            </a:r>
            <a:r>
              <a:rPr lang="en-US" b="1" dirty="0"/>
              <a:t>Select</a:t>
            </a:r>
            <a:r>
              <a:rPr lang="en-US" dirty="0"/>
              <a:t>)</a:t>
            </a:r>
          </a:p>
          <a:p>
            <a:r>
              <a:rPr lang="en-US" b="1" dirty="0" smtClean="0"/>
              <a:t>filter</a:t>
            </a:r>
            <a:endParaRPr lang="en-US" dirty="0"/>
          </a:p>
          <a:p>
            <a:pPr lvl="1"/>
            <a:r>
              <a:rPr lang="en-US" dirty="0" smtClean="0"/>
              <a:t>applies </a:t>
            </a:r>
            <a:r>
              <a:rPr lang="en-US" dirty="0"/>
              <a:t>a function over a list and returns a list of items that satisfy the </a:t>
            </a:r>
            <a:r>
              <a:rPr lang="en-US" dirty="0" err="1"/>
              <a:t>boolean</a:t>
            </a:r>
            <a:r>
              <a:rPr lang="en-US" dirty="0"/>
              <a:t> requirements of the function</a:t>
            </a:r>
          </a:p>
          <a:p>
            <a:pPr lvl="1"/>
            <a:r>
              <a:rPr lang="en-US" dirty="0" err="1"/>
              <a:t>.net</a:t>
            </a:r>
            <a:r>
              <a:rPr lang="en-US" dirty="0"/>
              <a:t> calls it </a:t>
            </a:r>
            <a:r>
              <a:rPr lang="en-US" b="1" dirty="0"/>
              <a:t>Where</a:t>
            </a:r>
            <a:endParaRPr lang="en-US" dirty="0"/>
          </a:p>
          <a:p>
            <a:pPr lvl="1"/>
            <a:r>
              <a:rPr lang="en-US" dirty="0"/>
              <a:t>other names: some variant of </a:t>
            </a:r>
            <a:r>
              <a:rPr lang="en-US" b="1" dirty="0" err="1"/>
              <a:t>findAll</a:t>
            </a:r>
            <a:r>
              <a:rPr lang="en-US" dirty="0"/>
              <a:t>, or </a:t>
            </a:r>
            <a:r>
              <a:rPr lang="en-US" b="1" dirty="0"/>
              <a:t>grep</a:t>
            </a:r>
            <a:endParaRPr lang="en-US" dirty="0"/>
          </a:p>
          <a:p>
            <a:pPr marL="0" indent="0">
              <a:buNone/>
            </a:pPr>
            <a:endParaRPr lang="en-US" dirty="0"/>
          </a:p>
        </p:txBody>
      </p:sp>
    </p:spTree>
    <p:extLst>
      <p:ext uri="{BB962C8B-B14F-4D97-AF65-F5344CB8AC3E}">
        <p14:creationId xmlns:p14="http://schemas.microsoft.com/office/powerpoint/2010/main" val="284423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p:txBody>
          <a:bodyPr>
            <a:normAutofit/>
          </a:bodyPr>
          <a:lstStyle/>
          <a:p>
            <a:r>
              <a:rPr lang="en-US" b="1" dirty="0" smtClean="0"/>
              <a:t>fold </a:t>
            </a:r>
            <a:endParaRPr lang="en-US" dirty="0">
              <a:solidFill>
                <a:schemeClr val="accent1"/>
              </a:solidFill>
            </a:endParaRPr>
          </a:p>
          <a:p>
            <a:pPr lvl="1"/>
            <a:r>
              <a:rPr lang="en-US" dirty="0" smtClean="0"/>
              <a:t>applies </a:t>
            </a:r>
            <a:r>
              <a:rPr lang="en-US" dirty="0"/>
              <a:t>a function over a list with a </a:t>
            </a:r>
            <a:r>
              <a:rPr lang="en-US" b="1" dirty="0"/>
              <a:t>value</a:t>
            </a:r>
            <a:r>
              <a:rPr lang="en-US" dirty="0"/>
              <a:t> that gets passed as </a:t>
            </a:r>
            <a:r>
              <a:rPr lang="en-US" dirty="0" smtClean="0"/>
              <a:t>argument</a:t>
            </a:r>
            <a:r>
              <a:rPr lang="en-US" dirty="0"/>
              <a:t>, and returns a </a:t>
            </a:r>
            <a:r>
              <a:rPr lang="en-US" b="1" dirty="0"/>
              <a:t>value</a:t>
            </a:r>
            <a:r>
              <a:rPr lang="en-US" dirty="0"/>
              <a:t> of the same type</a:t>
            </a:r>
          </a:p>
          <a:p>
            <a:pPr lvl="1"/>
            <a:r>
              <a:rPr lang="en-US" dirty="0" smtClean="0"/>
              <a:t>sometimes </a:t>
            </a:r>
            <a:r>
              <a:rPr lang="en-US" dirty="0"/>
              <a:t>called </a:t>
            </a:r>
            <a:r>
              <a:rPr lang="en-US" b="1" dirty="0"/>
              <a:t>reduce</a:t>
            </a:r>
            <a:r>
              <a:rPr lang="en-US" dirty="0"/>
              <a:t> (though </a:t>
            </a:r>
            <a:r>
              <a:rPr lang="en-US" b="1" dirty="0"/>
              <a:t>reduce</a:t>
            </a:r>
            <a:r>
              <a:rPr lang="en-US" dirty="0"/>
              <a:t> and </a:t>
            </a:r>
            <a:r>
              <a:rPr lang="en-US" b="1" dirty="0"/>
              <a:t>fold</a:t>
            </a:r>
            <a:r>
              <a:rPr lang="en-US" dirty="0"/>
              <a:t> have some </a:t>
            </a:r>
            <a:r>
              <a:rPr lang="en-US" dirty="0" smtClean="0"/>
              <a:t>subtle but </a:t>
            </a:r>
            <a:r>
              <a:rPr lang="en-US" dirty="0"/>
              <a:t>important differences ) </a:t>
            </a:r>
          </a:p>
          <a:p>
            <a:pPr lvl="1"/>
            <a:r>
              <a:rPr lang="en-US" dirty="0" err="1" smtClean="0"/>
              <a:t>.Net</a:t>
            </a:r>
            <a:r>
              <a:rPr lang="en-US" dirty="0" smtClean="0"/>
              <a:t> </a:t>
            </a:r>
            <a:r>
              <a:rPr lang="en-US" dirty="0"/>
              <a:t>calls it </a:t>
            </a:r>
            <a:r>
              <a:rPr lang="en-US" b="1" dirty="0"/>
              <a:t>Aggregate</a:t>
            </a:r>
            <a:endParaRPr lang="en-US" dirty="0"/>
          </a:p>
          <a:p>
            <a:pPr lvl="1"/>
            <a:r>
              <a:rPr lang="en-US" dirty="0" smtClean="0"/>
              <a:t>Haskell </a:t>
            </a:r>
            <a:r>
              <a:rPr lang="en-US" dirty="0"/>
              <a:t>has three functions </a:t>
            </a:r>
            <a:r>
              <a:rPr lang="en-US" b="1" dirty="0" err="1"/>
              <a:t>foldl</a:t>
            </a:r>
            <a:r>
              <a:rPr lang="en-US" b="1" dirty="0"/>
              <a:t>, </a:t>
            </a:r>
            <a:r>
              <a:rPr lang="en-US" b="1" dirty="0" err="1"/>
              <a:t>foldl</a:t>
            </a:r>
            <a:r>
              <a:rPr lang="en-US" b="1" dirty="0"/>
              <a:t>' </a:t>
            </a:r>
            <a:r>
              <a:rPr lang="en-US" dirty="0"/>
              <a:t>and </a:t>
            </a:r>
            <a:r>
              <a:rPr lang="en-US" b="1" dirty="0" err="1"/>
              <a:t>foldr</a:t>
            </a:r>
            <a:r>
              <a:rPr lang="en-US" dirty="0"/>
              <a:t> that again have some </a:t>
            </a:r>
            <a:r>
              <a:rPr lang="en-US" dirty="0" smtClean="0"/>
              <a:t>subtle </a:t>
            </a:r>
            <a:r>
              <a:rPr lang="en-US" dirty="0"/>
              <a:t>but important differences</a:t>
            </a:r>
          </a:p>
          <a:p>
            <a:r>
              <a:rPr lang="en-US" b="1" dirty="0" smtClean="0"/>
              <a:t>maps</a:t>
            </a:r>
            <a:r>
              <a:rPr lang="en-US" dirty="0"/>
              <a:t> and </a:t>
            </a:r>
            <a:r>
              <a:rPr lang="en-US" b="1" dirty="0"/>
              <a:t>folds</a:t>
            </a:r>
            <a:r>
              <a:rPr lang="en-US" dirty="0"/>
              <a:t> (and their variants) are among the most powerful tools in the </a:t>
            </a:r>
            <a:r>
              <a:rPr lang="en-US" dirty="0" smtClean="0"/>
              <a:t>toolbox</a:t>
            </a:r>
            <a:endParaRPr lang="en-US" dirty="0"/>
          </a:p>
          <a:p>
            <a:pPr marL="0" indent="0">
              <a:buNone/>
            </a:pPr>
            <a:endParaRPr lang="en-US" dirty="0"/>
          </a:p>
        </p:txBody>
      </p:sp>
    </p:spTree>
    <p:extLst>
      <p:ext uri="{BB962C8B-B14F-4D97-AF65-F5344CB8AC3E}">
        <p14:creationId xmlns:p14="http://schemas.microsoft.com/office/powerpoint/2010/main" val="412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a:xfrm>
            <a:off x="1831975" y="2417451"/>
            <a:ext cx="9521825" cy="3700732"/>
          </a:xfrm>
        </p:spPr>
        <p:txBody>
          <a:bodyPr>
            <a:normAutofit/>
          </a:bodyPr>
          <a:lstStyle/>
          <a:p>
            <a:pPr marL="0" indent="0">
              <a:buNone/>
            </a:pPr>
            <a:r>
              <a:rPr lang="en-US" dirty="0"/>
              <a:t>What you start to see as you solve problems with </a:t>
            </a:r>
            <a:r>
              <a:rPr lang="en-US" b="1" dirty="0"/>
              <a:t>maps</a:t>
            </a:r>
            <a:r>
              <a:rPr lang="en-US" dirty="0"/>
              <a:t> and </a:t>
            </a:r>
            <a:r>
              <a:rPr lang="en-US" b="1" dirty="0"/>
              <a:t>folds</a:t>
            </a:r>
            <a:r>
              <a:rPr lang="en-US" dirty="0"/>
              <a:t> is that most of what you want to do in software development  is transform </a:t>
            </a:r>
          </a:p>
          <a:p>
            <a:r>
              <a:rPr lang="en-US" dirty="0"/>
              <a:t>a list of something into another (same sized) list of something  = </a:t>
            </a:r>
            <a:r>
              <a:rPr lang="en-US" b="1" dirty="0"/>
              <a:t>map</a:t>
            </a:r>
            <a:endParaRPr lang="en-US" dirty="0"/>
          </a:p>
          <a:p>
            <a:r>
              <a:rPr lang="en-US" dirty="0"/>
              <a:t>a list of something into a value = </a:t>
            </a:r>
            <a:r>
              <a:rPr lang="en-US" b="1" dirty="0" smtClean="0"/>
              <a:t>fold or reduce</a:t>
            </a:r>
            <a:endParaRPr lang="en-US" dirty="0"/>
          </a:p>
          <a:p>
            <a:r>
              <a:rPr lang="en-US" dirty="0"/>
              <a:t>a list of something into a smaller list of something  = </a:t>
            </a:r>
            <a:r>
              <a:rPr lang="en-US" b="1" dirty="0" smtClean="0"/>
              <a:t>filter, take, or drop</a:t>
            </a:r>
          </a:p>
          <a:p>
            <a:pPr marL="0" indent="0">
              <a:buNone/>
            </a:pPr>
            <a:r>
              <a:rPr lang="en-US" dirty="0" smtClean="0"/>
              <a:t>…or </a:t>
            </a:r>
            <a:r>
              <a:rPr lang="en-US" dirty="0"/>
              <a:t>some combination of two or more of the above</a:t>
            </a:r>
          </a:p>
          <a:p>
            <a:endParaRPr lang="en-US" dirty="0"/>
          </a:p>
          <a:p>
            <a:pPr marL="0" indent="0">
              <a:buNone/>
            </a:pPr>
            <a:endParaRPr lang="en-US" dirty="0"/>
          </a:p>
        </p:txBody>
      </p:sp>
    </p:spTree>
    <p:extLst>
      <p:ext uri="{BB962C8B-B14F-4D97-AF65-F5344CB8AC3E}">
        <p14:creationId xmlns:p14="http://schemas.microsoft.com/office/powerpoint/2010/main" val="23772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ecursion	</a:t>
            </a:r>
            <a:endParaRPr lang="en-US" dirty="0"/>
          </a:p>
        </p:txBody>
      </p:sp>
      <p:sp>
        <p:nvSpPr>
          <p:cNvPr id="3" name="Content Placeholder 2"/>
          <p:cNvSpPr>
            <a:spLocks noGrp="1"/>
          </p:cNvSpPr>
          <p:nvPr>
            <p:ph sz="quarter" idx="13"/>
          </p:nvPr>
        </p:nvSpPr>
        <p:spPr/>
        <p:txBody>
          <a:bodyPr/>
          <a:lstStyle/>
          <a:p>
            <a:r>
              <a:rPr lang="en-US" dirty="0" smtClean="0"/>
              <a:t>Functional Programming </a:t>
            </a:r>
            <a:r>
              <a:rPr lang="en-US" dirty="0"/>
              <a:t>relies heavily on recursion to dispense with loops. </a:t>
            </a:r>
            <a:endParaRPr lang="en-US" dirty="0" smtClean="0"/>
          </a:p>
          <a:p>
            <a:r>
              <a:rPr lang="en-US" dirty="0" smtClean="0"/>
              <a:t>Without </a:t>
            </a:r>
            <a:r>
              <a:rPr lang="en-US" dirty="0"/>
              <a:t>a loop - a construct that is grounded specifically in </a:t>
            </a:r>
            <a:r>
              <a:rPr lang="en-US" b="1" i="1" dirty="0"/>
              <a:t>the how</a:t>
            </a:r>
            <a:r>
              <a:rPr lang="en-US" dirty="0"/>
              <a:t> (to solve a problem), one must resort to recursion to get loop-like behavior. </a:t>
            </a:r>
            <a:endParaRPr lang="en-US" dirty="0" smtClean="0"/>
          </a:p>
          <a:p>
            <a:endParaRPr lang="en-US" dirty="0" smtClean="0"/>
          </a:p>
        </p:txBody>
      </p:sp>
    </p:spTree>
    <p:extLst>
      <p:ext uri="{BB962C8B-B14F-4D97-AF65-F5344CB8AC3E}">
        <p14:creationId xmlns:p14="http://schemas.microsoft.com/office/powerpoint/2010/main" val="412432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Imperative Loop</a:t>
            </a:r>
            <a:endParaRPr lang="en-US" dirty="0"/>
          </a:p>
        </p:txBody>
      </p:sp>
      <p:pic>
        <p:nvPicPr>
          <p:cNvPr id="5" name="Picture 4"/>
          <p:cNvPicPr>
            <a:picLocks noChangeAspect="1"/>
          </p:cNvPicPr>
          <p:nvPr/>
        </p:nvPicPr>
        <p:blipFill>
          <a:blip r:embed="rId3"/>
          <a:stretch>
            <a:fillRect/>
          </a:stretch>
        </p:blipFill>
        <p:spPr>
          <a:xfrm>
            <a:off x="1832759" y="2449902"/>
            <a:ext cx="9803814" cy="3556043"/>
          </a:xfrm>
          <a:prstGeom prst="rect">
            <a:avLst/>
          </a:prstGeom>
        </p:spPr>
      </p:pic>
    </p:spTree>
    <p:extLst>
      <p:ext uri="{BB962C8B-B14F-4D97-AF65-F5344CB8AC3E}">
        <p14:creationId xmlns:p14="http://schemas.microsoft.com/office/powerpoint/2010/main" val="32787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Imperative Loop</a:t>
            </a:r>
            <a:endParaRPr lang="en-US" dirty="0"/>
          </a:p>
        </p:txBody>
      </p:sp>
      <p:pic>
        <p:nvPicPr>
          <p:cNvPr id="3" name="Picture 2"/>
          <p:cNvPicPr>
            <a:picLocks noChangeAspect="1"/>
          </p:cNvPicPr>
          <p:nvPr/>
        </p:nvPicPr>
        <p:blipFill>
          <a:blip r:embed="rId3"/>
          <a:stretch>
            <a:fillRect/>
          </a:stretch>
        </p:blipFill>
        <p:spPr>
          <a:xfrm>
            <a:off x="1832759" y="2449901"/>
            <a:ext cx="9611255" cy="3098843"/>
          </a:xfrm>
          <a:prstGeom prst="rect">
            <a:avLst/>
          </a:prstGeom>
        </p:spPr>
      </p:pic>
    </p:spTree>
    <p:extLst>
      <p:ext uri="{BB962C8B-B14F-4D97-AF65-F5344CB8AC3E}">
        <p14:creationId xmlns:p14="http://schemas.microsoft.com/office/powerpoint/2010/main" val="8067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ecursion	</a:t>
            </a:r>
            <a:endParaRPr lang="en-US" dirty="0"/>
          </a:p>
        </p:txBody>
      </p:sp>
      <p:pic>
        <p:nvPicPr>
          <p:cNvPr id="3" name="Picture 2"/>
          <p:cNvPicPr>
            <a:picLocks noChangeAspect="1"/>
          </p:cNvPicPr>
          <p:nvPr/>
        </p:nvPicPr>
        <p:blipFill>
          <a:blip r:embed="rId3"/>
          <a:stretch>
            <a:fillRect/>
          </a:stretch>
        </p:blipFill>
        <p:spPr>
          <a:xfrm>
            <a:off x="1832758" y="2449902"/>
            <a:ext cx="9625443" cy="2309134"/>
          </a:xfrm>
          <a:prstGeom prst="rect">
            <a:avLst/>
          </a:prstGeom>
        </p:spPr>
      </p:pic>
    </p:spTree>
    <p:extLst>
      <p:ext uri="{BB962C8B-B14F-4D97-AF65-F5344CB8AC3E}">
        <p14:creationId xmlns:p14="http://schemas.microsoft.com/office/powerpoint/2010/main" val="31644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3"/>
          </p:nvPr>
        </p:nvSpPr>
        <p:spPr/>
        <p:txBody>
          <a:bodyPr/>
          <a:lstStyle/>
          <a:p>
            <a:r>
              <a:rPr lang="en-US" dirty="0" smtClean="0"/>
              <a:t>Why this presentation?</a:t>
            </a:r>
          </a:p>
          <a:p>
            <a:r>
              <a:rPr lang="en-US" dirty="0" smtClean="0"/>
              <a:t>What is Functional Programming?</a:t>
            </a:r>
          </a:p>
          <a:p>
            <a:r>
              <a:rPr lang="en-US" dirty="0" smtClean="0"/>
              <a:t>Why Functional Programming?</a:t>
            </a:r>
          </a:p>
          <a:p>
            <a:r>
              <a:rPr lang="en-US" dirty="0" smtClean="0"/>
              <a:t>Why Haskell?</a:t>
            </a:r>
          </a:p>
          <a:p>
            <a:r>
              <a:rPr lang="en-US" dirty="0" smtClean="0"/>
              <a:t>What’s next?</a:t>
            </a:r>
          </a:p>
          <a:p>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16366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
            </a:r>
            <a:r>
              <a:rPr lang="en-US" dirty="0" smtClean="0"/>
              <a:t>ecursion	</a:t>
            </a:r>
            <a:endParaRPr lang="en-US" dirty="0"/>
          </a:p>
        </p:txBody>
      </p:sp>
      <p:pic>
        <p:nvPicPr>
          <p:cNvPr id="5" name="Picture 4"/>
          <p:cNvPicPr>
            <a:picLocks noChangeAspect="1"/>
          </p:cNvPicPr>
          <p:nvPr/>
        </p:nvPicPr>
        <p:blipFill>
          <a:blip r:embed="rId3"/>
          <a:stretch>
            <a:fillRect/>
          </a:stretch>
        </p:blipFill>
        <p:spPr>
          <a:xfrm>
            <a:off x="1832759" y="2408338"/>
            <a:ext cx="9709324" cy="3389789"/>
          </a:xfrm>
          <a:prstGeom prst="rect">
            <a:avLst/>
          </a:prstGeom>
        </p:spPr>
      </p:pic>
    </p:spTree>
    <p:extLst>
      <p:ext uri="{BB962C8B-B14F-4D97-AF65-F5344CB8AC3E}">
        <p14:creationId xmlns:p14="http://schemas.microsoft.com/office/powerpoint/2010/main" val="275719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Why Haskell? </a:t>
            </a:r>
            <a:endParaRPr lang="en-US" dirty="0"/>
          </a:p>
        </p:txBody>
      </p:sp>
    </p:spTree>
    <p:extLst>
      <p:ext uri="{BB962C8B-B14F-4D97-AF65-F5344CB8AC3E}">
        <p14:creationId xmlns:p14="http://schemas.microsoft.com/office/powerpoint/2010/main" val="3393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Haskell different? </a:t>
            </a:r>
            <a:endParaRPr lang="en-US" dirty="0"/>
          </a:p>
        </p:txBody>
      </p:sp>
      <p:sp>
        <p:nvSpPr>
          <p:cNvPr id="3" name="Content Placeholder 2"/>
          <p:cNvSpPr>
            <a:spLocks noGrp="1"/>
          </p:cNvSpPr>
          <p:nvPr>
            <p:ph sz="quarter" idx="13"/>
          </p:nvPr>
        </p:nvSpPr>
        <p:spPr/>
        <p:txBody>
          <a:bodyPr>
            <a:normAutofit/>
          </a:bodyPr>
          <a:lstStyle/>
          <a:p>
            <a:pPr fontAlgn="base"/>
            <a:r>
              <a:rPr lang="en-US" b="1" dirty="0" smtClean="0"/>
              <a:t>Functional</a:t>
            </a:r>
            <a:endParaRPr lang="en-US" b="1" dirty="0"/>
          </a:p>
          <a:p>
            <a:pPr fontAlgn="base"/>
            <a:r>
              <a:rPr lang="en-US" b="1" dirty="0" smtClean="0"/>
              <a:t>Lazy </a:t>
            </a:r>
            <a:r>
              <a:rPr lang="en-US" b="1" dirty="0"/>
              <a:t>evaluation</a:t>
            </a:r>
          </a:p>
          <a:p>
            <a:pPr fontAlgn="base"/>
            <a:r>
              <a:rPr lang="en-US" b="1" dirty="0"/>
              <a:t>No side effects (everything is pure, </a:t>
            </a:r>
            <a:r>
              <a:rPr lang="en-US" b="1" dirty="0" smtClean="0"/>
              <a:t>IO </a:t>
            </a:r>
            <a:r>
              <a:rPr lang="en-US" b="1" dirty="0"/>
              <a:t>happens via monads)</a:t>
            </a:r>
          </a:p>
          <a:p>
            <a:pPr fontAlgn="base"/>
            <a:r>
              <a:rPr lang="en-US" b="1" dirty="0"/>
              <a:t>Incredibly expressive static type system</a:t>
            </a:r>
          </a:p>
          <a:p>
            <a:pPr fontAlgn="base"/>
            <a:r>
              <a:rPr lang="en-US" b="1" dirty="0"/>
              <a:t>T</a:t>
            </a:r>
            <a:r>
              <a:rPr lang="en-US" b="1" dirty="0" smtClean="0"/>
              <a:t>ype inference</a:t>
            </a:r>
            <a:endParaRPr lang="en-US" b="1" dirty="0"/>
          </a:p>
          <a:p>
            <a:endParaRPr lang="en-US" dirty="0"/>
          </a:p>
        </p:txBody>
      </p:sp>
    </p:spTree>
    <p:extLst>
      <p:ext uri="{BB962C8B-B14F-4D97-AF65-F5344CB8AC3E}">
        <p14:creationId xmlns:p14="http://schemas.microsoft.com/office/powerpoint/2010/main" val="18256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Haskell different? </a:t>
            </a:r>
            <a:endParaRPr lang="en-US" dirty="0"/>
          </a:p>
        </p:txBody>
      </p:sp>
      <p:sp>
        <p:nvSpPr>
          <p:cNvPr id="3" name="Content Placeholder 2"/>
          <p:cNvSpPr>
            <a:spLocks noGrp="1"/>
          </p:cNvSpPr>
          <p:nvPr>
            <p:ph sz="quarter" idx="13"/>
          </p:nvPr>
        </p:nvSpPr>
        <p:spPr/>
        <p:txBody>
          <a:bodyPr>
            <a:normAutofit/>
          </a:bodyPr>
          <a:lstStyle/>
          <a:p>
            <a:pPr fontAlgn="base"/>
            <a:r>
              <a:rPr lang="en-US" b="1" dirty="0" smtClean="0">
                <a:solidFill>
                  <a:schemeClr val="bg1">
                    <a:lumMod val="85000"/>
                  </a:schemeClr>
                </a:solidFill>
              </a:rPr>
              <a:t>Functional</a:t>
            </a:r>
            <a:endParaRPr lang="en-US" b="1" dirty="0">
              <a:solidFill>
                <a:schemeClr val="bg1">
                  <a:lumMod val="85000"/>
                </a:schemeClr>
              </a:solidFill>
            </a:endParaRPr>
          </a:p>
          <a:p>
            <a:pPr fontAlgn="base"/>
            <a:r>
              <a:rPr lang="en-US" b="1" dirty="0" smtClean="0">
                <a:solidFill>
                  <a:schemeClr val="bg1">
                    <a:lumMod val="85000"/>
                  </a:schemeClr>
                </a:solidFill>
              </a:rPr>
              <a:t>Lazy </a:t>
            </a:r>
            <a:r>
              <a:rPr lang="en-US" b="1" dirty="0">
                <a:solidFill>
                  <a:schemeClr val="bg1">
                    <a:lumMod val="85000"/>
                  </a:schemeClr>
                </a:solidFill>
              </a:rPr>
              <a:t>evaluation</a:t>
            </a:r>
          </a:p>
          <a:p>
            <a:pPr fontAlgn="base"/>
            <a:r>
              <a:rPr lang="en-US" b="1" dirty="0">
                <a:solidFill>
                  <a:schemeClr val="accent1"/>
                </a:solidFill>
              </a:rPr>
              <a:t>No side effects (everything is pure, IO happens via monads)</a:t>
            </a:r>
          </a:p>
          <a:p>
            <a:pPr fontAlgn="base"/>
            <a:r>
              <a:rPr lang="en-US" b="1" dirty="0">
                <a:solidFill>
                  <a:schemeClr val="accent1"/>
                </a:solidFill>
              </a:rPr>
              <a:t>Incredibly expressive static type system</a:t>
            </a:r>
          </a:p>
          <a:p>
            <a:pPr fontAlgn="base"/>
            <a:r>
              <a:rPr lang="en-US" b="1" dirty="0">
                <a:solidFill>
                  <a:schemeClr val="bg1">
                    <a:lumMod val="85000"/>
                  </a:schemeClr>
                </a:solidFill>
              </a:rPr>
              <a:t>T</a:t>
            </a:r>
            <a:r>
              <a:rPr lang="en-US" b="1" dirty="0" smtClean="0">
                <a:solidFill>
                  <a:schemeClr val="bg1">
                    <a:lumMod val="85000"/>
                  </a:schemeClr>
                </a:solidFill>
              </a:rPr>
              <a:t>ype inference</a:t>
            </a:r>
            <a:endParaRPr lang="en-US" b="1" dirty="0">
              <a:solidFill>
                <a:schemeClr val="bg1">
                  <a:lumMod val="85000"/>
                </a:schemeClr>
              </a:solidFill>
            </a:endParaRPr>
          </a:p>
          <a:p>
            <a:pPr marL="0" indent="0">
              <a:buNone/>
            </a:pPr>
            <a:endParaRPr lang="en-US" dirty="0"/>
          </a:p>
        </p:txBody>
      </p:sp>
    </p:spTree>
    <p:extLst>
      <p:ext uri="{BB962C8B-B14F-4D97-AF65-F5344CB8AC3E}">
        <p14:creationId xmlns:p14="http://schemas.microsoft.com/office/powerpoint/2010/main" val="94946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makes Haskell different? </a:t>
            </a:r>
            <a:endParaRPr lang="en-US" dirty="0"/>
          </a:p>
        </p:txBody>
      </p:sp>
      <p:pic>
        <p:nvPicPr>
          <p:cNvPr id="5122" name="Picture 2" descr="ports_and_adapters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640" y="2235951"/>
            <a:ext cx="5897405" cy="395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started</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i="1" dirty="0"/>
              <a:t>Get Haskell </a:t>
            </a:r>
            <a:r>
              <a:rPr lang="en-US" dirty="0"/>
              <a:t> </a:t>
            </a:r>
            <a:r>
              <a:rPr lang="en-US" dirty="0">
                <a:hlinkClick r:id="rId3"/>
              </a:rPr>
              <a:t>https://</a:t>
            </a:r>
            <a:r>
              <a:rPr lang="en-US" dirty="0" smtClean="0">
                <a:hlinkClick r:id="rId3"/>
              </a:rPr>
              <a:t>www.haskell.org/downloads</a:t>
            </a:r>
            <a:endParaRPr lang="en-US" dirty="0" smtClean="0"/>
          </a:p>
          <a:p>
            <a:r>
              <a:rPr lang="en-US" dirty="0" smtClean="0"/>
              <a:t>Download, install, play</a:t>
            </a:r>
          </a:p>
          <a:p>
            <a:r>
              <a:rPr lang="en-US" dirty="0" smtClean="0"/>
              <a:t>“Hello World” in two lines:</a:t>
            </a:r>
          </a:p>
          <a:p>
            <a:endParaRPr lang="en-US" dirty="0"/>
          </a:p>
          <a:p>
            <a:endParaRPr lang="en-US" dirty="0" smtClean="0"/>
          </a:p>
          <a:p>
            <a:endParaRPr lang="en-US" dirty="0"/>
          </a:p>
          <a:p>
            <a:endParaRPr lang="en-US" dirty="0" smtClean="0"/>
          </a:p>
          <a:p>
            <a:r>
              <a:rPr lang="en-US" dirty="0" smtClean="0"/>
              <a:t>Save to </a:t>
            </a:r>
            <a:r>
              <a:rPr lang="en-US" dirty="0" err="1" smtClean="0"/>
              <a:t>helloworld.hs</a:t>
            </a:r>
            <a:r>
              <a:rPr lang="en-US" dirty="0" smtClean="0"/>
              <a:t>, compile  with </a:t>
            </a:r>
          </a:p>
          <a:p>
            <a:r>
              <a:rPr lang="en-US" dirty="0" err="1" smtClean="0"/>
              <a:t>ghc</a:t>
            </a:r>
            <a:r>
              <a:rPr lang="en-US" dirty="0" smtClean="0"/>
              <a:t> </a:t>
            </a:r>
            <a:r>
              <a:rPr lang="en-US" dirty="0" err="1" smtClean="0"/>
              <a:t>helloworld.hs</a:t>
            </a:r>
            <a:endParaRPr lang="en-US" dirty="0" smtClean="0"/>
          </a:p>
          <a:p>
            <a:r>
              <a:rPr lang="en-US" dirty="0" smtClean="0"/>
              <a:t>Run </a:t>
            </a:r>
            <a:r>
              <a:rPr lang="en-US" dirty="0" err="1" smtClean="0"/>
              <a:t>helloworld</a:t>
            </a:r>
            <a:endParaRPr lang="en-US" dirty="0" smtClean="0"/>
          </a:p>
          <a:p>
            <a:pPr marL="0" indent="0">
              <a:buNone/>
            </a:pPr>
            <a:endParaRPr lang="en-US" dirty="0" smtClean="0"/>
          </a:p>
          <a:p>
            <a:endParaRPr lang="en-US" dirty="0"/>
          </a:p>
          <a:p>
            <a:endParaRPr lang="en-US" dirty="0"/>
          </a:p>
          <a:p>
            <a:pPr marL="0" indent="0">
              <a:buNone/>
            </a:pPr>
            <a:endParaRPr lang="en-US" dirty="0" smtClean="0"/>
          </a:p>
          <a:p>
            <a:pPr marL="0" indent="0">
              <a:buNone/>
            </a:pPr>
            <a:endParaRPr lang="en-US" dirty="0"/>
          </a:p>
        </p:txBody>
      </p:sp>
      <p:sp>
        <p:nvSpPr>
          <p:cNvPr id="7" name="Rectangle 4"/>
          <p:cNvSpPr>
            <a:spLocks noChangeArrowheads="1"/>
          </p:cNvSpPr>
          <p:nvPr/>
        </p:nvSpPr>
        <p:spPr bwMode="auto">
          <a:xfrm>
            <a:off x="2369005" y="3524434"/>
            <a:ext cx="6905625" cy="118227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lvl="1" eaLnBrk="0" fontAlgn="base" hangingPunct="0">
              <a:spcBef>
                <a:spcPct val="0"/>
              </a:spcBef>
              <a:spcAft>
                <a:spcPct val="0"/>
              </a:spcAft>
            </a:pPr>
            <a:r>
              <a:rPr kumimoji="0" lang="en-US" altLang="en-US" sz="2800" b="0" i="0" u="none" strike="noStrike" cap="none" normalizeH="0" baseline="0" dirty="0" smtClean="0">
                <a:ln>
                  <a:noFill/>
                </a:ln>
                <a:solidFill>
                  <a:srgbClr val="2E659C"/>
                </a:solidFill>
                <a:effectLst/>
                <a:latin typeface="ubuntu mono"/>
              </a:rPr>
              <a:t>main</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smtClean="0">
                <a:ln>
                  <a:noFill/>
                </a:ln>
                <a:solidFill>
                  <a:srgbClr val="8F4E8B"/>
                </a:solidFill>
                <a:effectLst/>
                <a:latin typeface="ubuntu mono"/>
              </a:rPr>
              <a:t>::</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smtClean="0">
                <a:ln>
                  <a:noFill/>
                </a:ln>
                <a:solidFill>
                  <a:srgbClr val="4F4371"/>
                </a:solidFill>
                <a:effectLst/>
                <a:latin typeface="ubuntu mono"/>
              </a:rPr>
              <a:t>IO</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smtClean="0">
                <a:ln>
                  <a:noFill/>
                </a:ln>
                <a:solidFill>
                  <a:srgbClr val="4F4371"/>
                </a:solidFill>
                <a:effectLst/>
                <a:latin typeface="ubuntu mono"/>
              </a:rPr>
              <a:t>()</a:t>
            </a:r>
            <a:r>
              <a:rPr kumimoji="0" lang="en-US" altLang="en-US" sz="2800" b="0" i="0" u="none" strike="noStrike" cap="none" normalizeH="0" baseline="0" dirty="0" smtClean="0">
                <a:ln>
                  <a:noFill/>
                </a:ln>
                <a:solidFill>
                  <a:srgbClr val="333333"/>
                </a:solidFill>
                <a:effectLst/>
                <a:latin typeface="ubuntu mono"/>
              </a:rPr>
              <a:t> </a:t>
            </a:r>
          </a:p>
          <a:p>
            <a:pPr lvl="1" eaLnBrk="0" fontAlgn="base" hangingPunct="0">
              <a:spcBef>
                <a:spcPct val="0"/>
              </a:spcBef>
              <a:spcAft>
                <a:spcPct val="0"/>
              </a:spcAft>
            </a:pPr>
            <a:r>
              <a:rPr kumimoji="0" lang="en-US" altLang="en-US" sz="2800" b="0" i="0" u="none" strike="noStrike" cap="none" normalizeH="0" baseline="0" dirty="0" smtClean="0">
                <a:ln>
                  <a:noFill/>
                </a:ln>
                <a:solidFill>
                  <a:srgbClr val="2E659C"/>
                </a:solidFill>
                <a:effectLst/>
                <a:latin typeface="ubuntu mono"/>
              </a:rPr>
              <a:t>main</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smtClean="0">
                <a:ln>
                  <a:noFill/>
                </a:ln>
                <a:solidFill>
                  <a:srgbClr val="8F4E8B"/>
                </a:solidFill>
                <a:effectLst/>
                <a:latin typeface="ubuntu mono"/>
              </a:rPr>
              <a:t>=</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err="1" smtClean="0">
                <a:ln>
                  <a:noFill/>
                </a:ln>
                <a:solidFill>
                  <a:srgbClr val="333333"/>
                </a:solidFill>
                <a:effectLst/>
                <a:latin typeface="ubuntu mono"/>
              </a:rPr>
              <a:t>putStrLn</a:t>
            </a:r>
            <a:r>
              <a:rPr kumimoji="0" lang="en-US" altLang="en-US" sz="2800" b="0" i="0" u="none" strike="noStrike" cap="none" normalizeH="0" baseline="0" dirty="0" smtClean="0">
                <a:ln>
                  <a:noFill/>
                </a:ln>
                <a:solidFill>
                  <a:srgbClr val="333333"/>
                </a:solidFill>
                <a:effectLst/>
                <a:latin typeface="ubuntu mono"/>
              </a:rPr>
              <a:t> </a:t>
            </a:r>
            <a:r>
              <a:rPr kumimoji="0" lang="en-US" altLang="en-US" sz="2800" b="0" i="0" u="none" strike="noStrike" cap="none" normalizeH="0" baseline="0" dirty="0" smtClean="0">
                <a:ln>
                  <a:noFill/>
                </a:ln>
                <a:solidFill>
                  <a:srgbClr val="366354"/>
                </a:solidFill>
                <a:effectLst/>
                <a:latin typeface="ubuntu mono"/>
              </a:rPr>
              <a:t>"Hello World"</a:t>
            </a:r>
            <a:r>
              <a:rPr kumimoji="0" lang="en-US" altLang="en-US" sz="2800" b="0" i="0" u="none" strike="noStrike" cap="none" normalizeH="0" baseline="0" dirty="0" smtClean="0">
                <a:ln>
                  <a:noFill/>
                </a:ln>
                <a:solidFill>
                  <a:schemeClr val="tx1"/>
                </a:solidFill>
                <a:effectLst/>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5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Haskell Type System</a:t>
            </a:r>
            <a:endParaRPr lang="en-US" dirty="0"/>
          </a:p>
        </p:txBody>
      </p:sp>
      <p:sp>
        <p:nvSpPr>
          <p:cNvPr id="3" name="Content Placeholder 2"/>
          <p:cNvSpPr>
            <a:spLocks noGrp="1"/>
          </p:cNvSpPr>
          <p:nvPr>
            <p:ph sz="quarter" idx="13"/>
          </p:nvPr>
        </p:nvSpPr>
        <p:spPr/>
        <p:txBody>
          <a:bodyPr>
            <a:normAutofit lnSpcReduction="10000"/>
          </a:bodyPr>
          <a:lstStyle/>
          <a:p>
            <a:r>
              <a:rPr lang="en-US" dirty="0" smtClean="0"/>
              <a:t>Haskell is statically typed </a:t>
            </a:r>
          </a:p>
          <a:p>
            <a:r>
              <a:rPr lang="en-US" dirty="0" smtClean="0"/>
              <a:t>Strong type system</a:t>
            </a:r>
          </a:p>
          <a:p>
            <a:r>
              <a:rPr lang="en-US" dirty="0" smtClean="0"/>
              <a:t>Type inference</a:t>
            </a:r>
          </a:p>
          <a:p>
            <a:r>
              <a:rPr lang="en-US" dirty="0" smtClean="0"/>
              <a:t>A function takes the general form </a:t>
            </a:r>
          </a:p>
          <a:p>
            <a:pPr marL="854075" lvl="2" indent="0">
              <a:buNone/>
            </a:pPr>
            <a:r>
              <a:rPr lang="en-US" sz="2400" dirty="0">
                <a:solidFill>
                  <a:schemeClr val="accent1"/>
                </a:solidFill>
              </a:rPr>
              <a:t>Name </a:t>
            </a:r>
            <a:r>
              <a:rPr lang="en-US" sz="2400" dirty="0" smtClean="0">
                <a:solidFill>
                  <a:schemeClr val="accent1"/>
                </a:solidFill>
              </a:rPr>
              <a:t>:: Return Type</a:t>
            </a:r>
          </a:p>
          <a:p>
            <a:pPr marL="854075" lvl="2" indent="0">
              <a:buNone/>
            </a:pPr>
            <a:r>
              <a:rPr lang="en-US" sz="2400" dirty="0" smtClean="0">
                <a:solidFill>
                  <a:schemeClr val="accent1"/>
                </a:solidFill>
              </a:rPr>
              <a:t>Name :: Argument Type -&gt; Return Type</a:t>
            </a:r>
            <a:endParaRPr lang="en-US" sz="2400" dirty="0">
              <a:solidFill>
                <a:schemeClr val="accent1"/>
              </a:solidFill>
            </a:endParaRPr>
          </a:p>
          <a:p>
            <a:r>
              <a:rPr lang="en-US" dirty="0" smtClean="0"/>
              <a:t>This is critical to understanding how to read Haskell	</a:t>
            </a:r>
          </a:p>
          <a:p>
            <a:r>
              <a:rPr lang="en-US" b="1" dirty="0"/>
              <a:t>::</a:t>
            </a:r>
            <a:r>
              <a:rPr lang="en-US" dirty="0"/>
              <a:t> is read as "has type </a:t>
            </a:r>
            <a:r>
              <a:rPr lang="en-US" dirty="0" smtClean="0"/>
              <a:t>of“</a:t>
            </a:r>
          </a:p>
          <a:p>
            <a:r>
              <a:rPr lang="en-US" dirty="0" smtClean="0"/>
              <a:t>-&gt; arrows indicates a flow or map from left to </a:t>
            </a:r>
            <a:r>
              <a:rPr lang="en-US" dirty="0" smtClean="0"/>
              <a:t>right</a:t>
            </a:r>
            <a:endParaRPr lang="en-US" dirty="0" smtClean="0"/>
          </a:p>
          <a:p>
            <a:pPr marL="0" indent="0">
              <a:buNone/>
            </a:pPr>
            <a:endParaRPr lang="en-US" dirty="0" smtClean="0"/>
          </a:p>
        </p:txBody>
      </p:sp>
    </p:spTree>
    <p:extLst>
      <p:ext uri="{BB962C8B-B14F-4D97-AF65-F5344CB8AC3E}">
        <p14:creationId xmlns:p14="http://schemas.microsoft.com/office/powerpoint/2010/main" val="5750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Haskell Type System</a:t>
            </a:r>
            <a:endParaRPr lang="en-US" dirty="0"/>
          </a:p>
        </p:txBody>
      </p:sp>
      <p:sp>
        <p:nvSpPr>
          <p:cNvPr id="3" name="Content Placeholder 2"/>
          <p:cNvSpPr>
            <a:spLocks noGrp="1"/>
          </p:cNvSpPr>
          <p:nvPr>
            <p:ph sz="quarter" idx="13"/>
          </p:nvPr>
        </p:nvSpPr>
        <p:spPr/>
        <p:txBody>
          <a:bodyPr/>
          <a:lstStyle/>
          <a:p>
            <a:r>
              <a:rPr lang="en-US" dirty="0" smtClean="0"/>
              <a:t>=&gt; indicates a “class constraint” </a:t>
            </a:r>
          </a:p>
          <a:p>
            <a:endParaRPr lang="en-US" dirty="0"/>
          </a:p>
          <a:p>
            <a:endParaRPr lang="en-US" dirty="0" smtClean="0"/>
          </a:p>
          <a:p>
            <a:endParaRPr lang="en-US" dirty="0" smtClean="0"/>
          </a:p>
          <a:p>
            <a:endParaRPr lang="en-US" dirty="0"/>
          </a:p>
          <a:p>
            <a:r>
              <a:rPr lang="en-US" dirty="0" smtClean="0"/>
              <a:t>In the example above we can read it like this: </a:t>
            </a:r>
            <a:endParaRPr lang="en-US" dirty="0"/>
          </a:p>
          <a:p>
            <a:endParaRPr lang="en-US" dirty="0" smtClean="0"/>
          </a:p>
          <a:p>
            <a:endParaRPr lang="en-US" dirty="0" smtClean="0"/>
          </a:p>
          <a:p>
            <a:endParaRPr lang="en-US" dirty="0"/>
          </a:p>
        </p:txBody>
      </p:sp>
      <p:pic>
        <p:nvPicPr>
          <p:cNvPr id="4" name="Picture 3"/>
          <p:cNvPicPr>
            <a:picLocks noChangeAspect="1"/>
          </p:cNvPicPr>
          <p:nvPr/>
        </p:nvPicPr>
        <p:blipFill>
          <a:blip r:embed="rId3"/>
          <a:stretch>
            <a:fillRect/>
          </a:stretch>
        </p:blipFill>
        <p:spPr>
          <a:xfrm>
            <a:off x="2485118" y="2967448"/>
            <a:ext cx="6827302" cy="1332820"/>
          </a:xfrm>
          <a:prstGeom prst="rect">
            <a:avLst/>
          </a:prstGeom>
        </p:spPr>
      </p:pic>
      <p:sp>
        <p:nvSpPr>
          <p:cNvPr id="6" name="TextBox 5"/>
          <p:cNvSpPr txBox="1"/>
          <p:nvPr/>
        </p:nvSpPr>
        <p:spPr>
          <a:xfrm>
            <a:off x="1831975" y="5399314"/>
            <a:ext cx="7950654" cy="923330"/>
          </a:xfrm>
          <a:prstGeom prst="rect">
            <a:avLst/>
          </a:prstGeom>
          <a:noFill/>
        </p:spPr>
        <p:txBody>
          <a:bodyPr wrap="square" rtlCol="0">
            <a:spAutoFit/>
          </a:bodyPr>
          <a:lstStyle/>
          <a:p>
            <a:r>
              <a:rPr lang="en-US" dirty="0"/>
              <a:t>the add2 function takes any two values that are of the same type and returns a value of the same type . The type of those all three values must be a </a:t>
            </a:r>
            <a:r>
              <a:rPr lang="en-US" b="1" dirty="0" err="1" smtClean="0"/>
              <a:t>Num</a:t>
            </a:r>
            <a:r>
              <a:rPr lang="en-US" b="1" dirty="0" smtClean="0"/>
              <a:t> </a:t>
            </a:r>
            <a:r>
              <a:rPr lang="en-US" dirty="0" smtClean="0"/>
              <a:t>type (e.g</a:t>
            </a:r>
            <a:r>
              <a:rPr lang="en-US" dirty="0"/>
              <a:t>. </a:t>
            </a:r>
            <a:r>
              <a:rPr lang="en-US" b="1" dirty="0" err="1"/>
              <a:t>Int</a:t>
            </a:r>
            <a:r>
              <a:rPr lang="en-US" b="1" dirty="0"/>
              <a:t> </a:t>
            </a:r>
            <a:r>
              <a:rPr lang="en-US" dirty="0"/>
              <a:t>or </a:t>
            </a:r>
            <a:r>
              <a:rPr lang="en-US" b="1" dirty="0" smtClean="0"/>
              <a:t>Float )</a:t>
            </a:r>
            <a:endParaRPr lang="en-US" b="1" dirty="0"/>
          </a:p>
        </p:txBody>
      </p:sp>
    </p:spTree>
    <p:extLst>
      <p:ext uri="{BB962C8B-B14F-4D97-AF65-F5344CB8AC3E}">
        <p14:creationId xmlns:p14="http://schemas.microsoft.com/office/powerpoint/2010/main" val="67600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Primitive types</a:t>
            </a:r>
            <a:endParaRPr lang="en-US" dirty="0"/>
          </a:p>
        </p:txBody>
      </p:sp>
      <p:sp>
        <p:nvSpPr>
          <p:cNvPr id="3" name="Content Placeholder 2"/>
          <p:cNvSpPr>
            <a:spLocks noGrp="1"/>
          </p:cNvSpPr>
          <p:nvPr>
            <p:ph sz="quarter" idx="13"/>
          </p:nvPr>
        </p:nvSpPr>
        <p:spPr/>
        <p:txBody>
          <a:bodyPr/>
          <a:lstStyle/>
          <a:p>
            <a:r>
              <a:rPr lang="en-US" dirty="0" smtClean="0"/>
              <a:t>These are familiar from every other programming language</a:t>
            </a:r>
          </a:p>
          <a:p>
            <a:r>
              <a:rPr lang="en-US" dirty="0" err="1" smtClean="0"/>
              <a:t>Int</a:t>
            </a:r>
            <a:r>
              <a:rPr lang="en-US" dirty="0" smtClean="0"/>
              <a:t>, Char, Double, Bool, Float</a:t>
            </a:r>
          </a:p>
          <a:p>
            <a:r>
              <a:rPr lang="en-US" dirty="0" smtClean="0"/>
              <a:t>There are many, many built in types</a:t>
            </a:r>
          </a:p>
          <a:p>
            <a:r>
              <a:rPr lang="en-US" dirty="0"/>
              <a:t>Types are </a:t>
            </a:r>
            <a:r>
              <a:rPr lang="en-US" dirty="0" smtClean="0"/>
              <a:t>capitalized – that’s how Haskell knows it’s a type</a:t>
            </a:r>
          </a:p>
          <a:p>
            <a:pPr marL="0" indent="0">
              <a:buNone/>
            </a:pPr>
            <a:endParaRPr lang="en-US" dirty="0"/>
          </a:p>
          <a:p>
            <a:endParaRPr lang="en-US" dirty="0"/>
          </a:p>
        </p:txBody>
      </p:sp>
    </p:spTree>
    <p:extLst>
      <p:ext uri="{BB962C8B-B14F-4D97-AF65-F5344CB8AC3E}">
        <p14:creationId xmlns:p14="http://schemas.microsoft.com/office/powerpoint/2010/main" val="25138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sz="quarter" idx="13"/>
          </p:nvPr>
        </p:nvSpPr>
        <p:spPr/>
        <p:txBody>
          <a:bodyPr/>
          <a:lstStyle/>
          <a:p>
            <a:r>
              <a:rPr lang="en-US" dirty="0" smtClean="0"/>
              <a:t>Numbers</a:t>
            </a:r>
          </a:p>
          <a:p>
            <a:r>
              <a:rPr lang="en-US" dirty="0" smtClean="0"/>
              <a:t>Math</a:t>
            </a:r>
          </a:p>
          <a:p>
            <a:r>
              <a:rPr lang="en-US" dirty="0" smtClean="0"/>
              <a:t>Division</a:t>
            </a:r>
          </a:p>
          <a:p>
            <a:r>
              <a:rPr lang="en-US" dirty="0" smtClean="0"/>
              <a:t>Boolean operations</a:t>
            </a:r>
            <a:endParaRPr lang="en-US" dirty="0"/>
          </a:p>
        </p:txBody>
      </p:sp>
    </p:spTree>
    <p:extLst>
      <p:ext uri="{BB962C8B-B14F-4D97-AF65-F5344CB8AC3E}">
        <p14:creationId xmlns:p14="http://schemas.microsoft.com/office/powerpoint/2010/main" val="141964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got here</a:t>
            </a:r>
            <a:endParaRPr lang="en-US" dirty="0"/>
          </a:p>
        </p:txBody>
      </p:sp>
      <p:sp>
        <p:nvSpPr>
          <p:cNvPr id="3" name="Content Placeholder 2"/>
          <p:cNvSpPr>
            <a:spLocks noGrp="1"/>
          </p:cNvSpPr>
          <p:nvPr>
            <p:ph sz="quarter" idx="13"/>
          </p:nvPr>
        </p:nvSpPr>
        <p:spPr/>
        <p:txBody>
          <a:bodyPr>
            <a:normAutofit fontScale="77500" lnSpcReduction="20000"/>
          </a:bodyPr>
          <a:lstStyle/>
          <a:p>
            <a:r>
              <a:rPr lang="en-US" dirty="0" smtClean="0"/>
              <a:t>shell script </a:t>
            </a:r>
          </a:p>
          <a:p>
            <a:r>
              <a:rPr lang="en-US" dirty="0" smtClean="0"/>
              <a:t>perl</a:t>
            </a:r>
          </a:p>
          <a:p>
            <a:r>
              <a:rPr lang="en-US" dirty="0" smtClean="0"/>
              <a:t>FoxPro</a:t>
            </a:r>
          </a:p>
          <a:p>
            <a:r>
              <a:rPr lang="en-US" dirty="0" smtClean="0"/>
              <a:t>PHP</a:t>
            </a:r>
          </a:p>
          <a:p>
            <a:r>
              <a:rPr lang="en-US" dirty="0"/>
              <a:t>Java</a:t>
            </a:r>
          </a:p>
          <a:p>
            <a:r>
              <a:rPr lang="en-US" dirty="0" smtClean="0"/>
              <a:t>VB</a:t>
            </a:r>
          </a:p>
          <a:p>
            <a:r>
              <a:rPr lang="en-US" dirty="0" smtClean="0"/>
              <a:t>C#</a:t>
            </a:r>
          </a:p>
          <a:p>
            <a:r>
              <a:rPr lang="en-US" dirty="0" smtClean="0"/>
              <a:t>Javascript</a:t>
            </a:r>
          </a:p>
          <a:p>
            <a:r>
              <a:rPr lang="en-US" dirty="0" smtClean="0"/>
              <a:t>Ruby</a:t>
            </a:r>
          </a:p>
          <a:p>
            <a:r>
              <a:rPr lang="en-US" dirty="0" smtClean="0"/>
              <a:t>F#</a:t>
            </a:r>
          </a:p>
          <a:p>
            <a:r>
              <a:rPr lang="en-US" dirty="0" smtClean="0"/>
              <a:t>Haskell</a:t>
            </a:r>
          </a:p>
          <a:p>
            <a:pPr marL="0" indent="0">
              <a:buNone/>
            </a:pPr>
            <a:endParaRPr lang="en-US" dirty="0" smtClean="0"/>
          </a:p>
          <a:p>
            <a:pPr marL="0" indent="0">
              <a:buNone/>
            </a:pPr>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183364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Lists</a:t>
            </a:r>
            <a:endParaRPr lang="en-US" dirty="0"/>
          </a:p>
        </p:txBody>
      </p:sp>
      <p:sp>
        <p:nvSpPr>
          <p:cNvPr id="3" name="Content Placeholder 2"/>
          <p:cNvSpPr>
            <a:spLocks noGrp="1"/>
          </p:cNvSpPr>
          <p:nvPr>
            <p:ph sz="quarter" idx="13"/>
          </p:nvPr>
        </p:nvSpPr>
        <p:spPr/>
        <p:txBody>
          <a:bodyPr>
            <a:normAutofit/>
          </a:bodyPr>
          <a:lstStyle/>
          <a:p>
            <a:r>
              <a:rPr lang="en-US" dirty="0" smtClean="0"/>
              <a:t>Collection – stores zero or more elements of the same data type</a:t>
            </a:r>
          </a:p>
          <a:p>
            <a:r>
              <a:rPr lang="en-US" dirty="0" smtClean="0"/>
              <a:t>E.g.  </a:t>
            </a:r>
            <a:r>
              <a:rPr lang="en-US" dirty="0" err="1" smtClean="0"/>
              <a:t>evenNumbersToTen</a:t>
            </a:r>
            <a:r>
              <a:rPr lang="en-US" dirty="0" smtClean="0"/>
              <a:t> = [2,4,6,8,10]</a:t>
            </a:r>
          </a:p>
          <a:p>
            <a:r>
              <a:rPr lang="en-US" dirty="0" smtClean="0"/>
              <a:t>Concatenate two lists with ++</a:t>
            </a:r>
          </a:p>
          <a:p>
            <a:r>
              <a:rPr lang="en-US" dirty="0" smtClean="0"/>
              <a:t>Lists are the fundamental construct in Haskell</a:t>
            </a:r>
          </a:p>
          <a:p>
            <a:r>
              <a:rPr lang="en-US" dirty="0" smtClean="0"/>
              <a:t>Common built-ins :</a:t>
            </a:r>
          </a:p>
          <a:p>
            <a:pPr lvl="1"/>
            <a:r>
              <a:rPr lang="en-US" dirty="0"/>
              <a:t>head, tail, last, </a:t>
            </a:r>
            <a:r>
              <a:rPr lang="en-US" dirty="0" err="1"/>
              <a:t>init</a:t>
            </a:r>
            <a:r>
              <a:rPr lang="en-US" dirty="0"/>
              <a:t>, take, drop, length, reverse, maximum, </a:t>
            </a:r>
            <a:r>
              <a:rPr lang="en-US" dirty="0" smtClean="0"/>
              <a:t>minimum</a:t>
            </a:r>
            <a:r>
              <a:rPr lang="en-US" dirty="0"/>
              <a:t>, sum, product, </a:t>
            </a:r>
            <a:r>
              <a:rPr lang="en-US" dirty="0" err="1"/>
              <a:t>elem</a:t>
            </a:r>
            <a:r>
              <a:rPr lang="en-US" dirty="0"/>
              <a:t>, repeat, </a:t>
            </a:r>
            <a:r>
              <a:rPr lang="en-US" dirty="0" smtClean="0"/>
              <a:t>replicate</a:t>
            </a:r>
          </a:p>
          <a:p>
            <a:pPr lvl="1"/>
            <a:r>
              <a:rPr lang="en-US" dirty="0" smtClean="0"/>
              <a:t>The List goes on..</a:t>
            </a:r>
          </a:p>
        </p:txBody>
      </p:sp>
    </p:spTree>
    <p:extLst>
      <p:ext uri="{BB962C8B-B14F-4D97-AF65-F5344CB8AC3E}">
        <p14:creationId xmlns:p14="http://schemas.microsoft.com/office/powerpoint/2010/main" val="213612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Ranges</a:t>
            </a:r>
            <a:endParaRPr lang="en-US" dirty="0"/>
          </a:p>
        </p:txBody>
      </p:sp>
      <p:sp>
        <p:nvSpPr>
          <p:cNvPr id="3" name="Content Placeholder 2"/>
          <p:cNvSpPr>
            <a:spLocks noGrp="1"/>
          </p:cNvSpPr>
          <p:nvPr>
            <p:ph sz="quarter" idx="13"/>
          </p:nvPr>
        </p:nvSpPr>
        <p:spPr/>
        <p:txBody>
          <a:bodyPr/>
          <a:lstStyle/>
          <a:p>
            <a:r>
              <a:rPr lang="en-US" dirty="0" smtClean="0"/>
              <a:t>[1..10</a:t>
            </a:r>
            <a:r>
              <a:rPr lang="en-US" dirty="0"/>
              <a:t>]  = [1,2,3,4,5,6,7,8,9,10]</a:t>
            </a:r>
            <a:endParaRPr lang="en-US" dirty="0" smtClean="0"/>
          </a:p>
          <a:p>
            <a:r>
              <a:rPr lang="en-US" dirty="0" smtClean="0"/>
              <a:t>[‘</a:t>
            </a:r>
            <a:r>
              <a:rPr lang="en-US" dirty="0" err="1" smtClean="0"/>
              <a:t>a’..’z</a:t>
            </a:r>
            <a:r>
              <a:rPr lang="en-US" dirty="0"/>
              <a:t>’] = "</a:t>
            </a:r>
            <a:r>
              <a:rPr lang="en-US" dirty="0" err="1"/>
              <a:t>abcdefghijklmnopqrstuvwxyz</a:t>
            </a:r>
            <a:r>
              <a:rPr lang="en-US" dirty="0"/>
              <a:t>"</a:t>
            </a:r>
            <a:endParaRPr lang="en-US" dirty="0" smtClean="0"/>
          </a:p>
          <a:p>
            <a:r>
              <a:rPr lang="en-US" dirty="0" smtClean="0"/>
              <a:t>[</a:t>
            </a:r>
            <a:r>
              <a:rPr lang="en-US" dirty="0"/>
              <a:t>100,99..0]  = </a:t>
            </a:r>
            <a:r>
              <a:rPr lang="en-US" dirty="0" smtClean="0"/>
              <a:t>[100,99,98,97,96,95,94,93,92,91,90,89,88…</a:t>
            </a:r>
          </a:p>
          <a:p>
            <a:r>
              <a:rPr lang="en-US" dirty="0" smtClean="0"/>
              <a:t>[</a:t>
            </a:r>
            <a:r>
              <a:rPr lang="en-US" dirty="0"/>
              <a:t>1..] </a:t>
            </a:r>
            <a:r>
              <a:rPr lang="en-US" dirty="0" smtClean="0"/>
              <a:t>=[1,2,3,4,5,6,7,8,9,10,11,12,13,14,15,16,17,18,19…</a:t>
            </a:r>
          </a:p>
          <a:p>
            <a:r>
              <a:rPr lang="en-US" dirty="0" smtClean="0"/>
              <a:t>If the compiler can figure out what the complete set is it will fill in the set</a:t>
            </a:r>
          </a:p>
          <a:p>
            <a:endParaRPr lang="en-US" dirty="0" smtClean="0"/>
          </a:p>
        </p:txBody>
      </p:sp>
    </p:spTree>
    <p:extLst>
      <p:ext uri="{BB962C8B-B14F-4D97-AF65-F5344CB8AC3E}">
        <p14:creationId xmlns:p14="http://schemas.microsoft.com/office/powerpoint/2010/main" val="98178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List comprehensions</a:t>
            </a:r>
            <a:endParaRPr lang="en-US" dirty="0"/>
          </a:p>
        </p:txBody>
      </p:sp>
      <p:sp>
        <p:nvSpPr>
          <p:cNvPr id="3" name="Content Placeholder 2"/>
          <p:cNvSpPr>
            <a:spLocks noGrp="1"/>
          </p:cNvSpPr>
          <p:nvPr>
            <p:ph sz="quarter" idx="13"/>
          </p:nvPr>
        </p:nvSpPr>
        <p:spPr/>
        <p:txBody>
          <a:bodyPr/>
          <a:lstStyle/>
          <a:p>
            <a:r>
              <a:rPr lang="en-US" dirty="0" smtClean="0"/>
              <a:t>Syntax for creating lists based on other lists</a:t>
            </a:r>
          </a:p>
          <a:p>
            <a:r>
              <a:rPr lang="en-US" dirty="0" smtClean="0"/>
              <a:t>Takes the form :</a:t>
            </a:r>
            <a:br>
              <a:rPr lang="en-US" dirty="0" smtClean="0"/>
            </a:br>
            <a:r>
              <a:rPr lang="en-US" dirty="0" smtClean="0"/>
              <a:t/>
            </a:r>
            <a:br>
              <a:rPr lang="en-US" dirty="0" smtClean="0"/>
            </a:br>
            <a:r>
              <a:rPr lang="en-US" dirty="0" smtClean="0"/>
              <a:t>[output expression | variable &lt;- input set , (predicate)</a:t>
            </a:r>
            <a:br>
              <a:rPr lang="en-US" dirty="0" smtClean="0"/>
            </a:br>
            <a:endParaRPr lang="en-US" dirty="0" smtClean="0"/>
          </a:p>
          <a:p>
            <a:pPr marL="0" indent="0">
              <a:buNone/>
            </a:pPr>
            <a:endParaRPr lang="en-US" dirty="0"/>
          </a:p>
        </p:txBody>
      </p:sp>
      <p:pic>
        <p:nvPicPr>
          <p:cNvPr id="8" name="Picture 7"/>
          <p:cNvPicPr>
            <a:picLocks noChangeAspect="1"/>
          </p:cNvPicPr>
          <p:nvPr/>
        </p:nvPicPr>
        <p:blipFill>
          <a:blip r:embed="rId2"/>
          <a:stretch>
            <a:fillRect/>
          </a:stretch>
        </p:blipFill>
        <p:spPr>
          <a:xfrm>
            <a:off x="1831975" y="4256724"/>
            <a:ext cx="7456776" cy="808761"/>
          </a:xfrm>
          <a:prstGeom prst="rect">
            <a:avLst/>
          </a:prstGeom>
        </p:spPr>
      </p:pic>
      <p:pic>
        <p:nvPicPr>
          <p:cNvPr id="9" name="Picture 8"/>
          <p:cNvPicPr>
            <a:picLocks noChangeAspect="1"/>
          </p:cNvPicPr>
          <p:nvPr/>
        </p:nvPicPr>
        <p:blipFill>
          <a:blip r:embed="rId3"/>
          <a:stretch>
            <a:fillRect/>
          </a:stretch>
        </p:blipFill>
        <p:spPr>
          <a:xfrm>
            <a:off x="1831974" y="5649522"/>
            <a:ext cx="8713569" cy="852878"/>
          </a:xfrm>
          <a:prstGeom prst="rect">
            <a:avLst/>
          </a:prstGeom>
        </p:spPr>
      </p:pic>
    </p:spTree>
    <p:extLst>
      <p:ext uri="{BB962C8B-B14F-4D97-AF65-F5344CB8AC3E}">
        <p14:creationId xmlns:p14="http://schemas.microsoft.com/office/powerpoint/2010/main" val="16020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Tuples</a:t>
            </a:r>
            <a:endParaRPr lang="en-US" dirty="0"/>
          </a:p>
        </p:txBody>
      </p:sp>
      <p:sp>
        <p:nvSpPr>
          <p:cNvPr id="3" name="Content Placeholder 2"/>
          <p:cNvSpPr>
            <a:spLocks noGrp="1"/>
          </p:cNvSpPr>
          <p:nvPr>
            <p:ph sz="quarter" idx="13"/>
          </p:nvPr>
        </p:nvSpPr>
        <p:spPr/>
        <p:txBody>
          <a:bodyPr>
            <a:normAutofit fontScale="92500" lnSpcReduction="20000"/>
          </a:bodyPr>
          <a:lstStyle/>
          <a:p>
            <a:r>
              <a:rPr lang="en-US" dirty="0" smtClean="0"/>
              <a:t>Fixed length “list” of elements</a:t>
            </a:r>
          </a:p>
          <a:p>
            <a:r>
              <a:rPr lang="en-US" dirty="0" smtClean="0"/>
              <a:t>E.g. (‘a’, 2) – tuples are like data mushed together into an unnamed record</a:t>
            </a:r>
          </a:p>
          <a:p>
            <a:r>
              <a:rPr lang="en-US" dirty="0" smtClean="0"/>
              <a:t>They can be of any length</a:t>
            </a:r>
          </a:p>
          <a:p>
            <a:r>
              <a:rPr lang="en-US" dirty="0" smtClean="0"/>
              <a:t>Their elements can be any data types</a:t>
            </a:r>
          </a:p>
          <a:p>
            <a:r>
              <a:rPr lang="en-US" dirty="0" smtClean="0"/>
              <a:t>() , (1), (1,3), ([1,2,3], “banana”, True) are all examples of valid tuples</a:t>
            </a:r>
          </a:p>
          <a:p>
            <a:r>
              <a:rPr lang="en-US" dirty="0" smtClean="0"/>
              <a:t>A pair of common function on a tuples is the </a:t>
            </a:r>
            <a:r>
              <a:rPr lang="en-US" dirty="0" err="1" smtClean="0"/>
              <a:t>fst</a:t>
            </a:r>
            <a:r>
              <a:rPr lang="en-US" dirty="0" smtClean="0"/>
              <a:t> and </a:t>
            </a:r>
            <a:r>
              <a:rPr lang="en-US" dirty="0" err="1" smtClean="0"/>
              <a:t>snd</a:t>
            </a:r>
            <a:r>
              <a:rPr lang="en-US" dirty="0" smtClean="0"/>
              <a:t> functions (which return the first and second elements of a tuple respectively. )</a:t>
            </a:r>
          </a:p>
          <a:p>
            <a:r>
              <a:rPr lang="en-US" dirty="0" smtClean="0"/>
              <a:t>But deconstructing tuples is far more common - example</a:t>
            </a:r>
          </a:p>
          <a:p>
            <a:endParaRPr lang="en-US" dirty="0"/>
          </a:p>
          <a:p>
            <a:endParaRPr lang="en-US" dirty="0" smtClean="0"/>
          </a:p>
          <a:p>
            <a:endParaRPr lang="en-US" dirty="0" smtClean="0"/>
          </a:p>
          <a:p>
            <a:endParaRPr lang="en-US" dirty="0" smtClean="0"/>
          </a:p>
          <a:p>
            <a:endParaRPr lang="en-US" dirty="0" smtClean="0"/>
          </a:p>
        </p:txBody>
      </p:sp>
    </p:spTree>
    <p:extLst>
      <p:ext uri="{BB962C8B-B14F-4D97-AF65-F5344CB8AC3E}">
        <p14:creationId xmlns:p14="http://schemas.microsoft.com/office/powerpoint/2010/main" val="33537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sz="quarter" idx="13"/>
          </p:nvPr>
        </p:nvSpPr>
        <p:spPr/>
        <p:txBody>
          <a:bodyPr/>
          <a:lstStyle/>
          <a:p>
            <a:r>
              <a:rPr lang="en-US" dirty="0" smtClean="0"/>
              <a:t>examples</a:t>
            </a:r>
            <a:endParaRPr lang="en-US" dirty="0"/>
          </a:p>
        </p:txBody>
      </p:sp>
    </p:spTree>
    <p:extLst>
      <p:ext uri="{BB962C8B-B14F-4D97-AF65-F5344CB8AC3E}">
        <p14:creationId xmlns:p14="http://schemas.microsoft.com/office/powerpoint/2010/main" val="28408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What’s Next? </a:t>
            </a:r>
            <a:endParaRPr lang="en-US" dirty="0"/>
          </a:p>
        </p:txBody>
      </p:sp>
    </p:spTree>
    <p:extLst>
      <p:ext uri="{BB962C8B-B14F-4D97-AF65-F5344CB8AC3E}">
        <p14:creationId xmlns:p14="http://schemas.microsoft.com/office/powerpoint/2010/main" val="239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a:t>
            </a:r>
            <a:endParaRPr lang="en-US" dirty="0"/>
          </a:p>
        </p:txBody>
      </p:sp>
      <p:sp>
        <p:nvSpPr>
          <p:cNvPr id="3" name="Content Placeholder 2"/>
          <p:cNvSpPr>
            <a:spLocks noGrp="1"/>
          </p:cNvSpPr>
          <p:nvPr>
            <p:ph sz="quarter" idx="13"/>
          </p:nvPr>
        </p:nvSpPr>
        <p:spPr/>
        <p:txBody>
          <a:bodyPr/>
          <a:lstStyle/>
          <a:p>
            <a:r>
              <a:rPr lang="en-US" dirty="0"/>
              <a:t>Stack </a:t>
            </a:r>
            <a:r>
              <a:rPr lang="en-US" dirty="0">
                <a:hlinkClick r:id="rId3"/>
              </a:rPr>
              <a:t>https://</a:t>
            </a:r>
            <a:r>
              <a:rPr lang="en-US" dirty="0" smtClean="0">
                <a:hlinkClick r:id="rId3"/>
              </a:rPr>
              <a:t>docs.haskellstack.org</a:t>
            </a:r>
            <a:endParaRPr lang="en-US" dirty="0" smtClean="0"/>
          </a:p>
          <a:p>
            <a:r>
              <a:rPr lang="en-US" dirty="0" smtClean="0"/>
              <a:t>Cabal  (</a:t>
            </a:r>
            <a:r>
              <a:rPr lang="en-US" dirty="0"/>
              <a:t>Common Architecture for Building Applications and </a:t>
            </a:r>
            <a:r>
              <a:rPr lang="en-US" dirty="0" smtClean="0"/>
              <a:t>Libraries )</a:t>
            </a:r>
          </a:p>
          <a:p>
            <a:r>
              <a:rPr lang="en-US" dirty="0" err="1" smtClean="0"/>
              <a:t>Hspec</a:t>
            </a:r>
            <a:endParaRPr lang="en-US" dirty="0" smtClean="0"/>
          </a:p>
          <a:p>
            <a:r>
              <a:rPr lang="en-US" dirty="0" err="1"/>
              <a:t>Hackage</a:t>
            </a:r>
            <a:r>
              <a:rPr lang="en-US" dirty="0"/>
              <a:t> </a:t>
            </a:r>
            <a:r>
              <a:rPr lang="en-US" dirty="0" smtClean="0">
                <a:hlinkClick r:id="rId4"/>
              </a:rPr>
              <a:t>https</a:t>
            </a:r>
            <a:r>
              <a:rPr lang="en-US" dirty="0">
                <a:hlinkClick r:id="rId4"/>
              </a:rPr>
              <a:t>://hackage.haskell.org</a:t>
            </a:r>
            <a:r>
              <a:rPr lang="en-US" dirty="0" smtClean="0">
                <a:hlinkClick r:id="rId4"/>
              </a:rPr>
              <a:t>/</a:t>
            </a:r>
            <a:r>
              <a:rPr lang="en-US" dirty="0" smtClean="0"/>
              <a:t> </a:t>
            </a:r>
            <a:r>
              <a:rPr lang="en-US" dirty="0" err="1" smtClean="0"/>
              <a:t>Hackage</a:t>
            </a:r>
            <a:endParaRPr lang="en-US" dirty="0"/>
          </a:p>
          <a:p>
            <a:r>
              <a:rPr lang="en-US" dirty="0" err="1"/>
              <a:t>Hoogle</a:t>
            </a:r>
            <a:r>
              <a:rPr lang="en-US" dirty="0"/>
              <a:t> </a:t>
            </a:r>
            <a:r>
              <a:rPr lang="en-US" dirty="0" smtClean="0">
                <a:hlinkClick r:id="rId5"/>
              </a:rPr>
              <a:t>https</a:t>
            </a:r>
            <a:r>
              <a:rPr lang="en-US" dirty="0">
                <a:hlinkClick r:id="rId5"/>
              </a:rPr>
              <a:t>://www.haskell.org/hoogle</a:t>
            </a:r>
            <a:r>
              <a:rPr lang="en-US" dirty="0" smtClean="0">
                <a:hlinkClick r:id="rId5"/>
              </a:rPr>
              <a:t>/</a:t>
            </a:r>
            <a:endParaRPr lang="en-US" dirty="0" smtClean="0"/>
          </a:p>
          <a:p>
            <a:r>
              <a:rPr lang="en-US" dirty="0" err="1" smtClean="0"/>
              <a:t>vscode</a:t>
            </a:r>
            <a:endParaRPr lang="en-US" dirty="0" smtClean="0"/>
          </a:p>
        </p:txBody>
      </p:sp>
    </p:spTree>
    <p:extLst>
      <p:ext uri="{BB962C8B-B14F-4D97-AF65-F5344CB8AC3E}">
        <p14:creationId xmlns:p14="http://schemas.microsoft.com/office/powerpoint/2010/main" val="17083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Help and Practice</a:t>
            </a:r>
            <a:endParaRPr lang="en-US" dirty="0"/>
          </a:p>
        </p:txBody>
      </p:sp>
      <p:sp>
        <p:nvSpPr>
          <p:cNvPr id="3" name="Content Placeholder 2"/>
          <p:cNvSpPr>
            <a:spLocks noGrp="1"/>
          </p:cNvSpPr>
          <p:nvPr>
            <p:ph sz="quarter" idx="13"/>
          </p:nvPr>
        </p:nvSpPr>
        <p:spPr/>
        <p:txBody>
          <a:bodyPr/>
          <a:lstStyle/>
          <a:p>
            <a:r>
              <a:rPr lang="en-US" dirty="0">
                <a:hlinkClick r:id="rId2"/>
              </a:rPr>
              <a:t>http://</a:t>
            </a:r>
            <a:r>
              <a:rPr lang="en-US" dirty="0" smtClean="0">
                <a:hlinkClick r:id="rId2"/>
              </a:rPr>
              <a:t>learnyouahaskell.com/chapters</a:t>
            </a:r>
            <a:endParaRPr lang="en-US" dirty="0" smtClean="0"/>
          </a:p>
          <a:p>
            <a:r>
              <a:rPr lang="en-US" dirty="0">
                <a:hlinkClick r:id="rId3"/>
              </a:rPr>
              <a:t>https://</a:t>
            </a:r>
            <a:r>
              <a:rPr lang="en-US" dirty="0" smtClean="0">
                <a:hlinkClick r:id="rId3"/>
              </a:rPr>
              <a:t>functionalprogramming.slack.com</a:t>
            </a:r>
            <a:endParaRPr lang="en-US" dirty="0" smtClean="0"/>
          </a:p>
          <a:p>
            <a:r>
              <a:rPr lang="en-US" dirty="0">
                <a:hlinkClick r:id="rId4"/>
              </a:rPr>
              <a:t>https://</a:t>
            </a:r>
            <a:r>
              <a:rPr lang="en-US" dirty="0" smtClean="0">
                <a:hlinkClick r:id="rId4"/>
              </a:rPr>
              <a:t>www.codewars.com</a:t>
            </a:r>
            <a:endParaRPr lang="en-US" dirty="0" smtClean="0"/>
          </a:p>
          <a:p>
            <a:pPr marL="0" indent="0">
              <a:buNone/>
            </a:pPr>
            <a:endParaRPr lang="en-US" dirty="0"/>
          </a:p>
          <a:p>
            <a:pPr marL="0" indent="0">
              <a:buNone/>
            </a:pPr>
            <a:r>
              <a:rPr lang="en-US" dirty="0" smtClean="0"/>
              <a:t>Go code some Haskell and make yourself a better developer</a:t>
            </a:r>
            <a:endParaRPr lang="en-US" dirty="0"/>
          </a:p>
        </p:txBody>
      </p:sp>
    </p:spTree>
    <p:extLst>
      <p:ext uri="{BB962C8B-B14F-4D97-AF65-F5344CB8AC3E}">
        <p14:creationId xmlns:p14="http://schemas.microsoft.com/office/powerpoint/2010/main" val="12729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Functional </a:t>
            </a:r>
            <a:r>
              <a:rPr lang="en-US" dirty="0"/>
              <a:t>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smtClean="0">
                <a:solidFill>
                  <a:srgbClr val="AFABAB"/>
                </a:solidFill>
              </a:rPr>
              <a:t>Quinn Wilson / qwilson@obsglobal.com / @</a:t>
            </a:r>
            <a:r>
              <a:rPr lang="en-US" sz="2000" b="1" dirty="0" err="1" smtClean="0">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28301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presentation?</a:t>
            </a:r>
            <a:br>
              <a:rPr lang="en-US" dirty="0"/>
            </a:br>
            <a:r>
              <a:rPr lang="en-US" dirty="0"/>
              <a:t>(Why another functional talk)</a:t>
            </a:r>
          </a:p>
        </p:txBody>
      </p:sp>
      <p:sp>
        <p:nvSpPr>
          <p:cNvPr id="3" name="Content Placeholder 2"/>
          <p:cNvSpPr>
            <a:spLocks noGrp="1"/>
          </p:cNvSpPr>
          <p:nvPr>
            <p:ph sz="quarter" idx="13"/>
          </p:nvPr>
        </p:nvSpPr>
        <p:spPr/>
        <p:txBody>
          <a:bodyPr>
            <a:normAutofit/>
          </a:bodyPr>
          <a:lstStyle/>
          <a:p>
            <a:r>
              <a:rPr lang="en-US" dirty="0"/>
              <a:t>I didn’t get why it mattered</a:t>
            </a:r>
          </a:p>
          <a:p>
            <a:r>
              <a:rPr lang="en-US" dirty="0"/>
              <a:t>I didn’t see what problem it solved</a:t>
            </a:r>
          </a:p>
          <a:p>
            <a:r>
              <a:rPr lang="en-US" dirty="0"/>
              <a:t>All I saw was something different – something scary</a:t>
            </a:r>
          </a:p>
          <a:p>
            <a:r>
              <a:rPr lang="en-US" dirty="0"/>
              <a:t>There is no way that the following actually means something:</a:t>
            </a:r>
          </a:p>
          <a:p>
            <a:pPr marL="0" indent="0">
              <a:buNone/>
            </a:pPr>
            <a:r>
              <a:rPr lang="en-US" altLang="en-US" sz="3600" dirty="0">
                <a:latin typeface="Arial" panose="020B0604020202020204" pitchFamily="34" charset="0"/>
              </a:rPr>
              <a:t>				((.)$(.))</a:t>
            </a:r>
            <a:r>
              <a:rPr lang="en-US" dirty="0"/>
              <a:t> </a:t>
            </a:r>
          </a:p>
          <a:p>
            <a:pPr marL="0" indent="0">
              <a:buNone/>
            </a:pPr>
            <a:endParaRPr lang="en-US" dirty="0" smtClean="0"/>
          </a:p>
          <a:p>
            <a:pPr marL="0" indent="0">
              <a:buNone/>
            </a:pPr>
            <a:endParaRPr lang="en-US" dirty="0" smtClean="0"/>
          </a:p>
          <a:p>
            <a:pPr marL="0" indent="0">
              <a:buNone/>
            </a:pPr>
            <a:endParaRPr lang="en-US" dirty="0" smtClean="0"/>
          </a:p>
          <a:p>
            <a:endParaRPr lang="en-US" dirty="0"/>
          </a:p>
          <a:p>
            <a:endParaRPr lang="en-US" dirty="0"/>
          </a:p>
        </p:txBody>
      </p:sp>
    </p:spTree>
    <p:extLst>
      <p:ext uri="{BB962C8B-B14F-4D97-AF65-F5344CB8AC3E}">
        <p14:creationId xmlns:p14="http://schemas.microsoft.com/office/powerpoint/2010/main" val="13161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15257" y="1021772"/>
            <a:ext cx="9744075" cy="5524500"/>
          </a:xfrm>
          <a:prstGeom prst="rect">
            <a:avLst/>
          </a:prstGeom>
        </p:spPr>
      </p:pic>
    </p:spTree>
    <p:extLst>
      <p:ext uri="{BB962C8B-B14F-4D97-AF65-F5344CB8AC3E}">
        <p14:creationId xmlns:p14="http://schemas.microsoft.com/office/powerpoint/2010/main" val="18250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Functional Programming? </a:t>
            </a:r>
          </a:p>
        </p:txBody>
      </p:sp>
    </p:spTree>
    <p:extLst>
      <p:ext uri="{BB962C8B-B14F-4D97-AF65-F5344CB8AC3E}">
        <p14:creationId xmlns:p14="http://schemas.microsoft.com/office/powerpoint/2010/main" val="16280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173" y="1318847"/>
            <a:ext cx="10854541" cy="5620738"/>
          </a:xfrm>
        </p:spPr>
      </p:pic>
    </p:spTree>
    <p:extLst>
      <p:ext uri="{BB962C8B-B14F-4D97-AF65-F5344CB8AC3E}">
        <p14:creationId xmlns:p14="http://schemas.microsoft.com/office/powerpoint/2010/main" val="399468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364" y="1324098"/>
            <a:ext cx="10829579" cy="5621826"/>
          </a:xfrm>
        </p:spPr>
      </p:pic>
    </p:spTree>
    <p:extLst>
      <p:ext uri="{BB962C8B-B14F-4D97-AF65-F5344CB8AC3E}">
        <p14:creationId xmlns:p14="http://schemas.microsoft.com/office/powerpoint/2010/main" val="21929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3.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 xsi:nil="true"/>
    <pdb58e43355141dabc233149c854f143 xmlns="473be749-1a1b-4b06-ac6f-813f38410fde">
      <Terms xmlns="http://schemas.microsoft.com/office/infopath/2007/PartnerControls"/>
    </pdb58e43355141dabc233149c854f143>
    <TaxCatchAll xmlns="473be749-1a1b-4b06-ac6f-813f38410fde"/>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6F9589CAA91FED439A85A96BEEBE3ED8" ma:contentTypeVersion="0" ma:contentTypeDescription="Create a new document." ma:contentTypeScope="" ma:versionID="a2752ca6fe01472660211d4db4248533">
  <xsd:schema xmlns:xsd="http://www.w3.org/2001/XMLSchema" xmlns:xs="http://www.w3.org/2001/XMLSchema" xmlns:p="http://schemas.microsoft.com/office/2006/metadata/properties" xmlns:ns1="http://schemas.microsoft.com/sharepoint/v3" xmlns:ns2="473be749-1a1b-4b06-ac6f-813f38410fde" targetNamespace="http://schemas.microsoft.com/office/2006/metadata/properties" ma:root="true" ma:fieldsID="2c81cc75903918d35de69bbe953de433" ns1:_="" ns2:_="">
    <xsd:import namespace="http://schemas.microsoft.com/sharepoint/v3"/>
    <xsd:import namespace="473be749-1a1b-4b06-ac6f-813f38410fde"/>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element ref="ns1:CSMeta2010Field" minOccurs="0"/>
                <xsd:element ref="ns2:pdb58e43355141dabc233149c854f14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13"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3be749-1a1b-4b06-ac6f-813f38410f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8dcc5781-1132-4cb3-9313-af84432cb0c5}" ma:internalName="TaxCatchAll" ma:showField="CatchAllData"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8dcc5781-1132-4cb3-9313-af84432cb0c5}" ma:internalName="TaxCatchAllLabel" ma:readOnly="true" ma:showField="CatchAllDataLabel"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pdb58e43355141dabc233149c854f143" ma:index="14" nillable="true" ma:taxonomy="true" ma:internalName="pdb58e43355141dabc233149c854f143" ma:taxonomyFieldName="Terms" ma:displayName="Terms" ma:default="" ma:fieldId="{9db58e43-3551-41da-bc23-3149c854f143}" ma:taxonomyMulti="true" ma:sspId="8eda2691-a7c8-46ab-b865-65856fa8da1b" ma:termSetId="c14ac04e-8f16-4108-98b7-93f8c7cd6c5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58825E7-EA9F-48F5-84A3-4C32BE94F547}">
  <ds:schemaRefs>
    <ds:schemaRef ds:uri="http://schemas.microsoft.com/sharepoint/v3/contenttype/forms"/>
  </ds:schemaRefs>
</ds:datastoreItem>
</file>

<file path=customXml/itemProps2.xml><?xml version="1.0" encoding="utf-8"?>
<ds:datastoreItem xmlns:ds="http://schemas.openxmlformats.org/officeDocument/2006/customXml" ds:itemID="{8F376249-CD90-48BD-9013-6952DB666ACC}">
  <ds:schemaRefs>
    <ds:schemaRef ds:uri="http://schemas.microsoft.com/sharepoint/events"/>
  </ds:schemaRefs>
</ds:datastoreItem>
</file>

<file path=customXml/itemProps3.xml><?xml version="1.0" encoding="utf-8"?>
<ds:datastoreItem xmlns:ds="http://schemas.openxmlformats.org/officeDocument/2006/customXml" ds:itemID="{95F541D5-3B4C-4C6F-8440-34D6B0D0183F}">
  <ds:schemaRefs>
    <ds:schemaRef ds:uri="http://purl.org/dc/terms/"/>
    <ds:schemaRef ds:uri="http://purl.org/dc/elements/1.1/"/>
    <ds:schemaRef ds:uri="http://schemas.microsoft.com/office/2006/documentManagement/types"/>
    <ds:schemaRef ds:uri="http://schemas.microsoft.com/sharepoint/v3"/>
    <ds:schemaRef ds:uri="http://schemas.openxmlformats.org/package/2006/metadata/core-properties"/>
    <ds:schemaRef ds:uri="http://purl.org/dc/dcmitype/"/>
    <ds:schemaRef ds:uri="473be749-1a1b-4b06-ac6f-813f38410fde"/>
    <ds:schemaRef ds:uri="http://schemas.microsoft.com/office/infopath/2007/PartnerControls"/>
    <ds:schemaRef ds:uri="http://schemas.microsoft.com/office/2006/metadata/properties"/>
    <ds:schemaRef ds:uri="http://www.w3.org/XML/1998/namespace"/>
  </ds:schemaRefs>
</ds:datastoreItem>
</file>

<file path=customXml/itemProps4.xml><?xml version="1.0" encoding="utf-8"?>
<ds:datastoreItem xmlns:ds="http://schemas.openxmlformats.org/officeDocument/2006/customXml" ds:itemID="{0A1C3CBC-4DAD-438D-8D8F-1B009E514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3be749-1a1b-4b06-ac6f-813f38410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Slice</Template>
  <TotalTime>14692</TotalTime>
  <Words>2780</Words>
  <Application>Microsoft Office PowerPoint</Application>
  <PresentationFormat>Widescreen</PresentationFormat>
  <Paragraphs>375</Paragraphs>
  <Slides>48</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ubuntu mono</vt:lpstr>
      <vt:lpstr>Verdana</vt:lpstr>
      <vt:lpstr>Office Theme</vt:lpstr>
      <vt:lpstr>PowerPoint Presentation</vt:lpstr>
      <vt:lpstr>Functional Programming with Haskell</vt:lpstr>
      <vt:lpstr>Agenda</vt:lpstr>
      <vt:lpstr>How I got here</vt:lpstr>
      <vt:lpstr>Why this presentation? (Why another functional talk)</vt:lpstr>
      <vt:lpstr>PowerPoint Presentation</vt:lpstr>
      <vt:lpstr>What is Functional Programming? </vt:lpstr>
      <vt:lpstr>PowerPoint Presentation</vt:lpstr>
      <vt:lpstr>PowerPoint Presentation</vt:lpstr>
      <vt:lpstr>PowerPoint Presentation</vt:lpstr>
      <vt:lpstr>PowerPoint Presentation</vt:lpstr>
      <vt:lpstr>1. Eliminating Reducing side effects</vt:lpstr>
      <vt:lpstr>2. The evaluation of mathematical functions </vt:lpstr>
      <vt:lpstr>2. The evaluation of mathematical functions </vt:lpstr>
      <vt:lpstr>3. Avoids changing-state and mutable data </vt:lpstr>
      <vt:lpstr>4. Declarative programming </vt:lpstr>
      <vt:lpstr>Why Functional Programming? </vt:lpstr>
      <vt:lpstr>The problem – mutability and “effectful” code</vt:lpstr>
      <vt:lpstr>The problem – mutability and “effectful” code</vt:lpstr>
      <vt:lpstr>PowerPoint Presentation</vt:lpstr>
      <vt:lpstr>Motivation</vt:lpstr>
      <vt:lpstr>Higher Order Functions</vt:lpstr>
      <vt:lpstr>Functional Programming Idioms</vt:lpstr>
      <vt:lpstr>Functional Programming Idioms</vt:lpstr>
      <vt:lpstr>Functional Programming Idioms</vt:lpstr>
      <vt:lpstr>Recursion </vt:lpstr>
      <vt:lpstr>Imperative Loop</vt:lpstr>
      <vt:lpstr>Imperative Loop</vt:lpstr>
      <vt:lpstr>Recursion </vt:lpstr>
      <vt:lpstr>Recursion </vt:lpstr>
      <vt:lpstr>Why Haskell? </vt:lpstr>
      <vt:lpstr>What makes Haskell different? </vt:lpstr>
      <vt:lpstr>What makes Haskell different? </vt:lpstr>
      <vt:lpstr>What makes Haskell different? </vt:lpstr>
      <vt:lpstr>Get started</vt:lpstr>
      <vt:lpstr>The Haskell Type System</vt:lpstr>
      <vt:lpstr>The Haskell Type System</vt:lpstr>
      <vt:lpstr>Primitive types</vt:lpstr>
      <vt:lpstr>example</vt:lpstr>
      <vt:lpstr>Lists</vt:lpstr>
      <vt:lpstr>Ranges</vt:lpstr>
      <vt:lpstr>List comprehensions</vt:lpstr>
      <vt:lpstr>Tuples</vt:lpstr>
      <vt:lpstr>Code</vt:lpstr>
      <vt:lpstr>What’s Next? </vt:lpstr>
      <vt:lpstr>Tools</vt:lpstr>
      <vt:lpstr>Help and Practice</vt:lpstr>
      <vt:lpstr>Functional Programming with Haskell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 Kozak</dc:creator>
  <cp:lastModifiedBy>Wilson, Quinn</cp:lastModifiedBy>
  <cp:revision>228</cp:revision>
  <dcterms:created xsi:type="dcterms:W3CDTF">2016-04-18T01:48:50Z</dcterms:created>
  <dcterms:modified xsi:type="dcterms:W3CDTF">2017-06-07T03:45:36Z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0x0101006F9589CAA91FED439A85A96BEEBE3ED8</vt:lpwstr>
  </property>
  <property fmtid="{D5CDD505-2E9C-101B-9397-08002B2CF9AE}" pid="3" name="Terms">
    <vt:lpwstr/>
  </property>
</Properties>
</file>